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8"/>
  </p:notesMasterIdLst>
  <p:sldIdLst>
    <p:sldId id="273" r:id="rId2"/>
    <p:sldId id="258" r:id="rId3"/>
    <p:sldId id="290" r:id="rId4"/>
    <p:sldId id="259" r:id="rId5"/>
    <p:sldId id="260" r:id="rId6"/>
    <p:sldId id="261" r:id="rId7"/>
    <p:sldId id="301" r:id="rId8"/>
    <p:sldId id="262" r:id="rId9"/>
    <p:sldId id="276" r:id="rId10"/>
    <p:sldId id="263" r:id="rId11"/>
    <p:sldId id="264" r:id="rId12"/>
    <p:sldId id="265" r:id="rId13"/>
    <p:sldId id="306" r:id="rId14"/>
    <p:sldId id="267" r:id="rId15"/>
    <p:sldId id="268" r:id="rId16"/>
    <p:sldId id="300" r:id="rId17"/>
    <p:sldId id="312" r:id="rId18"/>
    <p:sldId id="269" r:id="rId19"/>
    <p:sldId id="313" r:id="rId20"/>
    <p:sldId id="314" r:id="rId21"/>
    <p:sldId id="308" r:id="rId22"/>
    <p:sldId id="307" r:id="rId23"/>
    <p:sldId id="284" r:id="rId24"/>
    <p:sldId id="285" r:id="rId25"/>
    <p:sldId id="311" r:id="rId26"/>
    <p:sldId id="315" r:id="rId2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BF4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31146"/>
  </p:normalViewPr>
  <p:slideViewPr>
    <p:cSldViewPr>
      <p:cViewPr varScale="1">
        <p:scale>
          <a:sx n="34" d="100"/>
          <a:sy n="34" d="100"/>
        </p:scale>
        <p:origin x="388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3" d="100"/>
          <a:sy n="103" d="100"/>
        </p:scale>
        <p:origin x="-307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1.png>
</file>

<file path=ppt/media/image12.png>
</file>

<file path=ppt/media/image2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5" charset="0"/>
                <a:ea typeface="ＭＳ Ｐゴシック" pitchFamily="-105" charset="-128"/>
                <a:cs typeface="ＭＳ Ｐゴシック" pitchFamily="-10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05" charset="0"/>
                <a:ea typeface="ＭＳ Ｐゴシック" pitchFamily="-105" charset="-128"/>
                <a:cs typeface="ＭＳ Ｐゴシック" pitchFamily="-10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5" charset="0"/>
                <a:ea typeface="ＭＳ Ｐゴシック" pitchFamily="-105" charset="-128"/>
                <a:cs typeface="ＭＳ Ｐゴシック" pitchFamily="-10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0122ACB-68EF-484C-BA70-84709FDE4B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0799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ＭＳ Ｐゴシック" pitchFamily="-10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5" charset="0"/>
        <a:ea typeface="ＭＳ Ｐゴシック" pitchFamily="-10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3C63842-2F37-154E-A822-714408B52351}" type="slidenum">
              <a:rPr lang="en-US" sz="1200"/>
              <a:pPr/>
              <a:t>2</a:t>
            </a:fld>
            <a:endParaRPr lang="en-US" sz="1200"/>
          </a:p>
        </p:txBody>
      </p:sp>
      <p:sp>
        <p:nvSpPr>
          <p:cNvPr id="1638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AE879D8-FC4C-5F46-912D-2083618465C3}" type="slidenum">
              <a:rPr lang="en-US" sz="1200"/>
              <a:pPr/>
              <a:t>13</a:t>
            </a:fld>
            <a:endParaRPr 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2D08170-7130-BB46-B4EB-D8AE503DD214}" type="slidenum">
              <a:rPr lang="en-US" sz="1200"/>
              <a:pPr/>
              <a:t>14</a:t>
            </a:fld>
            <a:endParaRPr lang="en-US" sz="1200"/>
          </a:p>
        </p:txBody>
      </p:sp>
      <p:sp>
        <p:nvSpPr>
          <p:cNvPr id="4198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E58D411-CCA3-2A44-9068-461A8B34DF15}" type="slidenum">
              <a:rPr lang="en-US" sz="1200"/>
              <a:pPr/>
              <a:t>15</a:t>
            </a:fld>
            <a:endParaRPr lang="en-US" sz="1200"/>
          </a:p>
        </p:txBody>
      </p:sp>
      <p:sp>
        <p:nvSpPr>
          <p:cNvPr id="44034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46082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608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DBF09AF-F5DB-9C49-A95E-A093299919C2}" type="slidenum">
              <a:rPr lang="en-US" sz="1200"/>
              <a:pPr/>
              <a:t>16</a:t>
            </a:fld>
            <a:endParaRPr lang="en-US"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42306C43-60CC-1E47-8875-6EBD74D0C836}" type="slidenum">
              <a:rPr lang="en-US" sz="1200"/>
              <a:pPr/>
              <a:t>18</a:t>
            </a:fld>
            <a:endParaRPr lang="en-US" sz="1200"/>
          </a:p>
        </p:txBody>
      </p:sp>
      <p:sp>
        <p:nvSpPr>
          <p:cNvPr id="491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>
              <a:latin typeface="Verdana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122ACB-68EF-484C-BA70-84709FDE4B8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283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6322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is-IS">
                <a:latin typeface="Arial" charset="0"/>
                <a:ea typeface="ＭＳ Ｐゴシック" charset="0"/>
                <a:cs typeface="ＭＳ Ｐゴシック" charset="0"/>
              </a:rPr>
              <a:t>Syst Biol (2017) 66 (2): 218-231</a:t>
            </a: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632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03CAE29-D513-D44F-B9D0-332DE0872C8F}" type="slidenum">
              <a:rPr lang="en-US" sz="1200"/>
              <a:pPr/>
              <a:t>23</a:t>
            </a:fld>
            <a:endParaRPr lang="en-US" sz="12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7D33F07-D698-8440-A410-F12A3D7CA4AA}" type="slidenum">
              <a:rPr lang="en-US" sz="1200"/>
              <a:pPr/>
              <a:t>24</a:t>
            </a:fld>
            <a:endParaRPr lang="en-US" sz="12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122ACB-68EF-484C-BA70-84709FDE4B8E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01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6246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246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FF58FEC-C1B1-2143-BBED-C6C5466D6C3E}" type="slidenum">
              <a:rPr lang="en-US" sz="1200"/>
              <a:pPr/>
              <a:t>26</a:t>
            </a:fld>
            <a:endParaRPr 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74E8A25-29A0-334B-A0EB-5ECCAF1456AF}" type="slidenum">
              <a:rPr lang="en-US" sz="1200"/>
              <a:pPr/>
              <a:t>3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2196F86-B93A-FF41-B627-602CF7490231}" type="slidenum">
              <a:rPr lang="en-US" sz="1200"/>
              <a:pPr/>
              <a:t>5</a:t>
            </a:fld>
            <a:endParaRPr lang="en-US" sz="1200"/>
          </a:p>
        </p:txBody>
      </p:sp>
      <p:sp>
        <p:nvSpPr>
          <p:cNvPr id="24578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8968323-28F0-1740-BD70-E08DDFD41F26}" type="slidenum">
              <a:rPr lang="en-US" sz="1200"/>
              <a:pPr/>
              <a:t>6</a:t>
            </a:fld>
            <a:endParaRPr lang="en-US" sz="1200"/>
          </a:p>
        </p:txBody>
      </p:sp>
      <p:sp>
        <p:nvSpPr>
          <p:cNvPr id="2662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49549E7-D3C3-214A-95FA-B750DE43C7EC}" type="slidenum">
              <a:rPr lang="en-US" sz="1200"/>
              <a:pPr/>
              <a:t>7</a:t>
            </a:fld>
            <a:endParaRPr lang="en-US" sz="1200"/>
          </a:p>
        </p:txBody>
      </p:sp>
      <p:sp>
        <p:nvSpPr>
          <p:cNvPr id="28674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A9CA043E-2D1C-2545-80AD-221E8BE5A70B}" type="slidenum">
              <a:rPr lang="en-US" sz="1200"/>
              <a:pPr/>
              <a:t>8</a:t>
            </a:fld>
            <a:endParaRPr lang="en-US" sz="1200"/>
          </a:p>
        </p:txBody>
      </p:sp>
      <p:sp>
        <p:nvSpPr>
          <p:cNvPr id="3072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b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38A56D1-6D98-B344-B31B-AB8B7102CA99}" type="slidenum">
              <a:rPr lang="en-US" sz="1200"/>
              <a:pPr/>
              <a:t>10</a:t>
            </a:fld>
            <a:endParaRPr lang="en-US" sz="1200"/>
          </a:p>
        </p:txBody>
      </p:sp>
      <p:sp>
        <p:nvSpPr>
          <p:cNvPr id="337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60AC70E-C703-FC44-A8C4-6C2C2CFB1385}" type="slidenum">
              <a:rPr lang="en-US" sz="1200"/>
              <a:pPr/>
              <a:t>11</a:t>
            </a:fld>
            <a:endParaRPr lang="en-US" sz="1200"/>
          </a:p>
        </p:txBody>
      </p:sp>
      <p:sp>
        <p:nvSpPr>
          <p:cNvPr id="35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97D0B5D-C619-1349-AA75-87162068D860}" type="slidenum">
              <a:rPr lang="en-US" sz="1200"/>
              <a:pPr/>
              <a:t>12</a:t>
            </a:fld>
            <a:endParaRPr lang="en-US" sz="1200"/>
          </a:p>
        </p:txBody>
      </p:sp>
      <p:sp>
        <p:nvSpPr>
          <p:cNvPr id="37890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49350" y="692150"/>
            <a:ext cx="4556125" cy="3416300"/>
          </a:xfrm>
          <a:solidFill>
            <a:srgbClr val="FFFFFF"/>
          </a:solidFill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0225"/>
            <a:ext cx="5029200" cy="4116388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7B9E42-97C9-9D45-AAD1-AA4B1B2AE0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2F0114-F85F-B144-9983-73C32A4A66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3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36171B-D21A-8740-939C-A86FADD655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74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147DA9-F3AA-314D-A916-B46E3FC9E8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254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08E6C3-29DC-2C44-AAE0-B1A64C88B5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60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70C8E8-17BB-5E47-8C08-2E6AD85743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782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D9224A-09FC-5043-B5E7-03D70247D4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774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412E99-636A-A145-B7F2-A4664A1184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606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33B507-FA5C-DC45-8EFA-FE16D821FF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57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07EBC3-FF24-B647-891E-3290A6DD7E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28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8AEC49-E116-EE49-B3AE-D788638EE8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80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pitchFamily="-105" charset="0"/>
                <a:ea typeface="ＭＳ Ｐゴシック" pitchFamily="-105" charset="-128"/>
                <a:cs typeface="ＭＳ Ｐゴシック" pitchFamily="-10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pitchFamily="-105" charset="0"/>
                <a:ea typeface="ＭＳ Ｐゴシック" pitchFamily="-105" charset="-128"/>
                <a:cs typeface="ＭＳ Ｐゴシック" pitchFamily="-10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29508E85-B94A-F049-8C3D-A669069BD3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05" charset="0"/>
          <a:ea typeface="ＭＳ Ｐゴシック" pitchFamily="-105" charset="-128"/>
          <a:cs typeface="ＭＳ Ｐゴシック" pitchFamily="-105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05" charset="0"/>
          <a:ea typeface="ＭＳ Ｐゴシック" pitchFamily="-105" charset="-128"/>
          <a:cs typeface="ＭＳ Ｐゴシック" pitchFamily="-105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05" charset="0"/>
          <a:ea typeface="ＭＳ Ｐゴシック" pitchFamily="-105" charset="-128"/>
          <a:cs typeface="ＭＳ Ｐゴシック" pitchFamily="-105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05" charset="0"/>
          <a:ea typeface="ＭＳ Ｐゴシック" pitchFamily="-105" charset="-128"/>
          <a:cs typeface="ＭＳ Ｐゴシック" pitchFamily="-105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05" charset="0"/>
          <a:ea typeface="ＭＳ Ｐゴシック" pitchFamily="-105" charset="-128"/>
          <a:cs typeface="ＭＳ Ｐゴシック" pitchFamily="-105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05" charset="0"/>
          <a:ea typeface="ＭＳ Ｐゴシック" pitchFamily="-105" charset="-128"/>
          <a:cs typeface="ＭＳ Ｐゴシック" pitchFamily="-105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05" charset="0"/>
          <a:ea typeface="ＭＳ Ｐゴシック" pitchFamily="-105" charset="-128"/>
          <a:cs typeface="ＭＳ Ｐゴシック" pitchFamily="-105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105" charset="0"/>
          <a:ea typeface="ＭＳ Ｐゴシック" pitchFamily="-105" charset="-128"/>
          <a:cs typeface="ＭＳ Ｐゴシック" pitchFamily="-105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latteryjp@si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eb.cbio.uct.ac.za/~darren/rdp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journals.plos.org/plosone/article?id=10.1371/journal.pone.0018093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Alignments: Purpose, Assessment and Application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4648200"/>
            <a:ext cx="6400800" cy="1752600"/>
          </a:xfrm>
        </p:spPr>
        <p:txBody>
          <a:bodyPr/>
          <a:lstStyle/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Jill Pecon Slattery, Ph.D.</a:t>
            </a:r>
          </a:p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  <a:hlinkClick r:id="rId2"/>
              </a:rPr>
              <a:t>slatteryjp@si.edu</a:t>
            </a:r>
            <a:endParaRPr lang="en-US" sz="200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www.cornerstonegenomics.com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2433638"/>
            <a:ext cx="7770813" cy="1141412"/>
          </a:xfrm>
        </p:spPr>
        <p:txBody>
          <a:bodyPr/>
          <a:lstStyle/>
          <a:p>
            <a:pPr eaLnBrk="1" hangingPunct="1"/>
            <a:r>
              <a:rPr lang="en-US" sz="3400" b="1">
                <a:latin typeface="Arial" charset="0"/>
                <a:ea typeface="ＭＳ Ｐゴシック" charset="0"/>
                <a:cs typeface="ＭＳ Ｐゴシック" charset="0"/>
              </a:rPr>
              <a:t>Phylogenetic Consequences of Alignment:</a:t>
            </a:r>
            <a:br>
              <a:rPr lang="en-US" sz="3400" b="1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3400" b="1">
                <a:latin typeface="Arial" charset="0"/>
                <a:ea typeface="ＭＳ Ｐゴシック" charset="0"/>
                <a:cs typeface="ＭＳ Ｐゴシック" charset="0"/>
              </a:rPr>
              <a:t>Nucleotide Data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533400"/>
            <a:ext cx="8839200" cy="1143000"/>
          </a:xfrm>
        </p:spPr>
        <p:txBody>
          <a:bodyPr/>
          <a:lstStyle/>
          <a:p>
            <a:pPr eaLnBrk="1" hangingPunct="1"/>
            <a:r>
              <a:rPr lang="en-US" sz="3200">
                <a:latin typeface="Arial" charset="0"/>
                <a:ea typeface="ＭＳ Ｐゴシック" charset="0"/>
                <a:cs typeface="ＭＳ Ｐゴシック" charset="0"/>
              </a:rPr>
              <a:t>Alignments 1: Transition:Transversion Bias</a:t>
            </a:r>
            <a:endParaRPr lang="en-US" sz="3200">
              <a:solidFill>
                <a:srgbClr val="99CC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371600"/>
          </a:xfrm>
        </p:spPr>
        <p:txBody>
          <a:bodyPr/>
          <a:lstStyle/>
          <a:p>
            <a:pPr marL="361950" indent="-361950" defTabSz="1016000" eaLnBrk="1" hangingPunct="1">
              <a:lnSpc>
                <a:spcPct val="90000"/>
              </a:lnSpc>
            </a:pPr>
            <a:r>
              <a:rPr lang="en-US"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Nucleotides: A C G T</a:t>
            </a:r>
          </a:p>
          <a:p>
            <a:pPr marL="361950" indent="-361950" defTabSz="1016000" eaLnBrk="1" hangingPunct="1">
              <a:lnSpc>
                <a:spcPct val="90000"/>
              </a:lnSpc>
              <a:buFontTx/>
              <a:buNone/>
            </a:pPr>
            <a:r>
              <a:rPr lang="en-US"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	</a:t>
            </a:r>
            <a:r>
              <a:rPr lang="en-US" sz="2800" b="1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A</a:t>
            </a:r>
            <a:r>
              <a:rPr lang="en-US"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denine and </a:t>
            </a:r>
            <a:r>
              <a:rPr lang="en-US" sz="2800" b="1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G</a:t>
            </a:r>
            <a:r>
              <a:rPr lang="en-US"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uanine (</a:t>
            </a:r>
            <a:r>
              <a:rPr lang="en-US" sz="2800" b="1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Purines</a:t>
            </a:r>
            <a:r>
              <a:rPr lang="en-US"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)</a:t>
            </a:r>
          </a:p>
          <a:p>
            <a:pPr marL="361950" indent="-361950" defTabSz="1016000" eaLnBrk="1" hangingPunct="1">
              <a:lnSpc>
                <a:spcPct val="90000"/>
              </a:lnSpc>
              <a:buFontTx/>
              <a:buNone/>
            </a:pPr>
            <a:r>
              <a:rPr lang="en-US"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	</a:t>
            </a:r>
            <a:r>
              <a:rPr lang="en-US" sz="2800" b="1">
                <a:solidFill>
                  <a:schemeClr val="folHlink"/>
                </a:solidFill>
                <a:latin typeface="Arial" charset="0"/>
                <a:ea typeface="ＭＳ Ｐゴシック" charset="0"/>
                <a:cs typeface="ＭＳ Ｐゴシック" charset="0"/>
              </a:rPr>
              <a:t>T</a:t>
            </a:r>
            <a:r>
              <a:rPr lang="en-US"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hymine  and </a:t>
            </a:r>
            <a:r>
              <a:rPr lang="en-US" sz="2800" b="1">
                <a:solidFill>
                  <a:schemeClr val="folHlink"/>
                </a:solidFill>
                <a:latin typeface="Arial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ytosine (</a:t>
            </a:r>
            <a:r>
              <a:rPr lang="en-US" sz="2800" b="1">
                <a:solidFill>
                  <a:schemeClr val="folHlink"/>
                </a:solidFill>
                <a:latin typeface="Arial" charset="0"/>
                <a:ea typeface="ＭＳ Ｐゴシック" charset="0"/>
                <a:cs typeface="ＭＳ Ｐゴシック" charset="0"/>
              </a:rPr>
              <a:t>Pyrimidines</a:t>
            </a:r>
            <a:r>
              <a:rPr lang="en-US"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)</a:t>
            </a:r>
            <a:endParaRPr lang="en-US" sz="2800" b="1">
              <a:solidFill>
                <a:srgbClr val="99CCFF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 marL="361950" indent="-361950" defTabSz="1016000" eaLnBrk="1" hangingPunct="1">
              <a:lnSpc>
                <a:spcPct val="90000"/>
              </a:lnSpc>
              <a:buFontTx/>
              <a:buNone/>
            </a:pPr>
            <a:endParaRPr lang="en-US" sz="2800" b="1">
              <a:solidFill>
                <a:srgbClr val="99CCFF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 marL="361950" indent="-361950" defTabSz="1016000" eaLnBrk="1" hangingPunct="1">
              <a:lnSpc>
                <a:spcPct val="90000"/>
              </a:lnSpc>
              <a:buFontTx/>
              <a:buNone/>
            </a:pPr>
            <a:endParaRPr lang="en-US" sz="2800" b="1">
              <a:solidFill>
                <a:srgbClr val="99CCFF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 marL="361950" indent="-361950" defTabSz="1016000" eaLnBrk="1" hangingPunct="1">
              <a:lnSpc>
                <a:spcPct val="90000"/>
              </a:lnSpc>
              <a:buFontTx/>
              <a:buNone/>
            </a:pPr>
            <a:r>
              <a:rPr lang="en-US" sz="2800" b="1">
                <a:solidFill>
                  <a:srgbClr val="99CCFF"/>
                </a:solidFill>
                <a:latin typeface="Arial" charset="0"/>
                <a:ea typeface="ＭＳ Ｐゴシック" charset="0"/>
                <a:cs typeface="ＭＳ Ｐゴシック" charset="0"/>
              </a:rPr>
              <a:t>			</a:t>
            </a:r>
          </a:p>
        </p:txBody>
      </p:sp>
      <p:grpSp>
        <p:nvGrpSpPr>
          <p:cNvPr id="34819" name="Group 10"/>
          <p:cNvGrpSpPr>
            <a:grpSpLocks/>
          </p:cNvGrpSpPr>
          <p:nvPr/>
        </p:nvGrpSpPr>
        <p:grpSpPr bwMode="auto">
          <a:xfrm>
            <a:off x="3048000" y="4419600"/>
            <a:ext cx="2625725" cy="1524000"/>
            <a:chOff x="1920" y="2448"/>
            <a:chExt cx="1654" cy="960"/>
          </a:xfrm>
        </p:grpSpPr>
        <p:sp>
          <p:nvSpPr>
            <p:cNvPr id="34831" name="Line 4"/>
            <p:cNvSpPr>
              <a:spLocks noChangeShapeType="1"/>
            </p:cNvSpPr>
            <p:nvPr/>
          </p:nvSpPr>
          <p:spPr bwMode="auto">
            <a:xfrm>
              <a:off x="1920" y="2448"/>
              <a:ext cx="1584" cy="91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832" name="Line 5"/>
            <p:cNvSpPr>
              <a:spLocks noChangeShapeType="1"/>
            </p:cNvSpPr>
            <p:nvPr/>
          </p:nvSpPr>
          <p:spPr bwMode="auto">
            <a:xfrm flipV="1">
              <a:off x="1968" y="2448"/>
              <a:ext cx="1606" cy="96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820" name="Group 11"/>
          <p:cNvGrpSpPr>
            <a:grpSpLocks/>
          </p:cNvGrpSpPr>
          <p:nvPr/>
        </p:nvGrpSpPr>
        <p:grpSpPr bwMode="auto">
          <a:xfrm>
            <a:off x="3048000" y="4343400"/>
            <a:ext cx="2763838" cy="1676400"/>
            <a:chOff x="1920" y="2400"/>
            <a:chExt cx="1741" cy="1056"/>
          </a:xfrm>
        </p:grpSpPr>
        <p:sp>
          <p:nvSpPr>
            <p:cNvPr id="34827" name="Line 6"/>
            <p:cNvSpPr>
              <a:spLocks noChangeShapeType="1"/>
            </p:cNvSpPr>
            <p:nvPr/>
          </p:nvSpPr>
          <p:spPr bwMode="auto">
            <a:xfrm>
              <a:off x="1920" y="2544"/>
              <a:ext cx="0" cy="884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828" name="Line 7"/>
            <p:cNvSpPr>
              <a:spLocks noChangeShapeType="1"/>
            </p:cNvSpPr>
            <p:nvPr/>
          </p:nvSpPr>
          <p:spPr bwMode="auto">
            <a:xfrm flipV="1">
              <a:off x="3648" y="2496"/>
              <a:ext cx="0" cy="856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829" name="Line 8"/>
            <p:cNvSpPr>
              <a:spLocks noChangeShapeType="1"/>
            </p:cNvSpPr>
            <p:nvPr/>
          </p:nvSpPr>
          <p:spPr bwMode="auto">
            <a:xfrm>
              <a:off x="2016" y="2400"/>
              <a:ext cx="1645" cy="0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830" name="Line 9"/>
            <p:cNvSpPr>
              <a:spLocks noChangeShapeType="1"/>
            </p:cNvSpPr>
            <p:nvPr/>
          </p:nvSpPr>
          <p:spPr bwMode="auto">
            <a:xfrm flipH="1">
              <a:off x="2064" y="3456"/>
              <a:ext cx="1546" cy="0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 type="arrow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4821" name="Text Box 14"/>
          <p:cNvSpPr txBox="1">
            <a:spLocks noChangeArrowheads="1"/>
          </p:cNvSpPr>
          <p:nvPr/>
        </p:nvSpPr>
        <p:spPr bwMode="auto">
          <a:xfrm>
            <a:off x="2879725" y="605948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grpSp>
        <p:nvGrpSpPr>
          <p:cNvPr id="34822" name="Group 18"/>
          <p:cNvGrpSpPr>
            <a:grpSpLocks/>
          </p:cNvGrpSpPr>
          <p:nvPr/>
        </p:nvGrpSpPr>
        <p:grpSpPr bwMode="auto">
          <a:xfrm>
            <a:off x="2651125" y="3925888"/>
            <a:ext cx="3621088" cy="2514600"/>
            <a:chOff x="1670" y="2473"/>
            <a:chExt cx="2281" cy="1584"/>
          </a:xfrm>
        </p:grpSpPr>
        <p:sp>
          <p:nvSpPr>
            <p:cNvPr id="34823" name="Text Box 12"/>
            <p:cNvSpPr txBox="1">
              <a:spLocks noChangeArrowheads="1"/>
            </p:cNvSpPr>
            <p:nvPr/>
          </p:nvSpPr>
          <p:spPr bwMode="auto">
            <a:xfrm>
              <a:off x="1670" y="2473"/>
              <a:ext cx="24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/>
                <a:t>A</a:t>
              </a:r>
            </a:p>
          </p:txBody>
        </p:sp>
        <p:sp>
          <p:nvSpPr>
            <p:cNvPr id="34824" name="Text Box 13"/>
            <p:cNvSpPr txBox="1">
              <a:spLocks noChangeArrowheads="1"/>
            </p:cNvSpPr>
            <p:nvPr/>
          </p:nvSpPr>
          <p:spPr bwMode="auto">
            <a:xfrm>
              <a:off x="3696" y="2473"/>
              <a:ext cx="2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/>
                <a:t>C</a:t>
              </a:r>
            </a:p>
          </p:txBody>
        </p:sp>
        <p:sp>
          <p:nvSpPr>
            <p:cNvPr id="34825" name="Text Box 15"/>
            <p:cNvSpPr txBox="1">
              <a:spLocks noChangeArrowheads="1"/>
            </p:cNvSpPr>
            <p:nvPr/>
          </p:nvSpPr>
          <p:spPr bwMode="auto">
            <a:xfrm>
              <a:off x="3686" y="3769"/>
              <a:ext cx="26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/>
                <a:t>G</a:t>
              </a:r>
            </a:p>
          </p:txBody>
        </p:sp>
        <p:sp>
          <p:nvSpPr>
            <p:cNvPr id="34826" name="Text Box 16"/>
            <p:cNvSpPr txBox="1">
              <a:spLocks noChangeArrowheads="1"/>
            </p:cNvSpPr>
            <p:nvPr/>
          </p:nvSpPr>
          <p:spPr bwMode="auto">
            <a:xfrm>
              <a:off x="1670" y="3769"/>
              <a:ext cx="23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/>
                <a:t>T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609600"/>
            <a:ext cx="8686800" cy="1143000"/>
          </a:xfrm>
        </p:spPr>
        <p:txBody>
          <a:bodyPr/>
          <a:lstStyle/>
          <a:p>
            <a:pPr eaLnBrk="1" hangingPunct="1"/>
            <a:r>
              <a:rPr lang="en-US" sz="3400" b="1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Alignments 2: Among Site Rate Variation</a:t>
            </a:r>
            <a:endParaRPr lang="en-US" sz="340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1663700"/>
            <a:ext cx="8810625" cy="353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1"/>
          <p:cNvSpPr>
            <a:spLocks noChangeArrowheads="1"/>
          </p:cNvSpPr>
          <p:nvPr/>
        </p:nvSpPr>
        <p:spPr bwMode="auto">
          <a:xfrm>
            <a:off x="1588" y="1905000"/>
            <a:ext cx="8991600" cy="342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/>
              <a:t>					</a:t>
            </a:r>
            <a:r>
              <a:rPr lang="en-US" u="sng"/>
              <a:t>A	C	G	T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b="1"/>
              <a:t>GENOMIC REGION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endParaRPr lang="en-US"/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/>
              <a:t>ZFY INTRON		30.6	13.6	17.6	38.2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endParaRPr lang="en-US"/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/>
              <a:t>ZFY EXON			32.3	22.6	22.1	23.0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endParaRPr lang="en-US"/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/>
              <a:t>LENTIVIRUS </a:t>
            </a:r>
            <a:r>
              <a:rPr lang="en-US" i="1"/>
              <a:t>POL</a:t>
            </a:r>
            <a:r>
              <a:rPr lang="en-US"/>
              <a:t> GENE	42.4	12.8	19.8	24.9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endParaRPr lang="en-US"/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/>
              <a:t>LENTIVIRUS LTR		28.9	18.8	23.4	28.7</a:t>
            </a:r>
          </a:p>
        </p:txBody>
      </p:sp>
      <p:sp>
        <p:nvSpPr>
          <p:cNvPr id="38914" name="Rectangle 2"/>
          <p:cNvSpPr>
            <a:spLocks noChangeArrowheads="1"/>
          </p:cNvSpPr>
          <p:nvPr/>
        </p:nvSpPr>
        <p:spPr bwMode="auto">
          <a:xfrm>
            <a:off x="609600" y="228600"/>
            <a:ext cx="81534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3200"/>
              <a:t>Alignments 3:  Nucleotide Frequency Bias</a:t>
            </a:r>
          </a:p>
        </p:txBody>
      </p:sp>
      <p:sp>
        <p:nvSpPr>
          <p:cNvPr id="38915" name="Rectangle 3"/>
          <p:cNvSpPr>
            <a:spLocks noChangeArrowheads="1"/>
          </p:cNvSpPr>
          <p:nvPr/>
        </p:nvSpPr>
        <p:spPr bwMode="auto">
          <a:xfrm>
            <a:off x="3962400" y="1143000"/>
            <a:ext cx="3890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000000"/>
                </a:solidFill>
              </a:rPr>
              <a:t>EMPIRICAL FREQUENCY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0"/>
            <a:ext cx="7770813" cy="1141413"/>
          </a:xfrm>
        </p:spPr>
        <p:txBody>
          <a:bodyPr/>
          <a:lstStyle/>
          <a:p>
            <a:pPr eaLnBrk="1" hangingPunct="1"/>
            <a:r>
              <a:rPr lang="en-US" sz="3100">
                <a:latin typeface="Arial" charset="0"/>
                <a:ea typeface="ＭＳ Ｐゴシック" charset="0"/>
                <a:cs typeface="ＭＳ Ｐゴシック" charset="0"/>
              </a:rPr>
              <a:t>Alignment 4: Coding Regions</a:t>
            </a:r>
          </a:p>
        </p:txBody>
      </p:sp>
      <p:sp>
        <p:nvSpPr>
          <p:cNvPr id="4096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143000"/>
            <a:ext cx="9144000" cy="5473700"/>
          </a:xfrm>
        </p:spPr>
        <p:txBody>
          <a:bodyPr/>
          <a:lstStyle/>
          <a:p>
            <a:pPr marL="361950" indent="-361950" defTabSz="1016000" eaLnBrk="1" hangingPunct="1">
              <a:lnSpc>
                <a:spcPct val="90000"/>
              </a:lnSpc>
            </a:pPr>
            <a:r>
              <a:rPr lang="en-US" sz="24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Codon Triplet: 1</a:t>
            </a:r>
            <a:r>
              <a:rPr lang="en-US" sz="2400" b="1" baseline="30000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st</a:t>
            </a:r>
            <a:r>
              <a:rPr lang="en-US" sz="24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, 2</a:t>
            </a:r>
            <a:r>
              <a:rPr lang="en-US" sz="2400" b="1" baseline="30000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nd</a:t>
            </a:r>
            <a:r>
              <a:rPr lang="en-US" sz="24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, 3</a:t>
            </a:r>
            <a:r>
              <a:rPr lang="en-US" sz="2400" b="1" baseline="30000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rd</a:t>
            </a:r>
            <a:r>
              <a:rPr lang="en-US" sz="24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 Positions</a:t>
            </a:r>
            <a:endParaRPr lang="en-US" sz="2400" b="1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700" b="1" dirty="0">
                <a:latin typeface="Arial" charset="0"/>
                <a:ea typeface="ＭＳ Ｐゴシック" charset="0"/>
              </a:rPr>
              <a:t>Synonymous (</a:t>
            </a:r>
            <a:r>
              <a:rPr lang="en-US" sz="1700" b="1" dirty="0" err="1">
                <a:latin typeface="Arial" charset="0"/>
                <a:ea typeface="ＭＳ Ｐゴシック" charset="0"/>
              </a:rPr>
              <a:t>dS</a:t>
            </a:r>
            <a:r>
              <a:rPr lang="en-US" sz="1700" b="1" dirty="0">
                <a:latin typeface="Arial" charset="0"/>
                <a:ea typeface="ＭＳ Ｐゴシック" charset="0"/>
              </a:rPr>
              <a:t>) and Nonsynonymous (</a:t>
            </a:r>
            <a:r>
              <a:rPr lang="en-US" sz="1700" b="1" dirty="0" err="1">
                <a:latin typeface="Arial" charset="0"/>
                <a:ea typeface="ＭＳ Ｐゴシック" charset="0"/>
              </a:rPr>
              <a:t>dN</a:t>
            </a:r>
            <a:r>
              <a:rPr lang="en-US" sz="1700" b="1" dirty="0">
                <a:latin typeface="Arial" charset="0"/>
                <a:ea typeface="ＭＳ Ｐゴシック" charset="0"/>
              </a:rPr>
              <a:t>) Substitutions</a:t>
            </a:r>
            <a:endParaRPr lang="en-US" sz="2400" b="1" dirty="0">
              <a:latin typeface="Arial" charset="0"/>
              <a:ea typeface="ＭＳ Ｐゴシック" charset="0"/>
            </a:endParaRPr>
          </a:p>
          <a:p>
            <a:pPr marL="1204913" lvl="2" indent="-241300" defTabSz="1016000" eaLnBrk="1" hangingPunct="1">
              <a:lnSpc>
                <a:spcPct val="90000"/>
              </a:lnSpc>
            </a:pPr>
            <a:r>
              <a:rPr lang="en-US" sz="1600" b="1" dirty="0">
                <a:latin typeface="Arial" charset="0"/>
                <a:ea typeface="ＭＳ Ｐゴシック" charset="0"/>
              </a:rPr>
              <a:t>Non-degenerate (2</a:t>
            </a:r>
            <a:r>
              <a:rPr lang="en-US" sz="1600" b="1" baseline="30000" dirty="0">
                <a:latin typeface="Arial" charset="0"/>
                <a:ea typeface="ＭＳ Ｐゴシック" charset="0"/>
              </a:rPr>
              <a:t>nd</a:t>
            </a:r>
            <a:r>
              <a:rPr lang="en-US" sz="1600" b="1" dirty="0">
                <a:latin typeface="Arial" charset="0"/>
                <a:ea typeface="ＭＳ Ｐゴシック" charset="0"/>
              </a:rPr>
              <a:t> position): all encode nonsynonymous (amino acid altering) substitutions</a:t>
            </a:r>
          </a:p>
          <a:p>
            <a:pPr marL="1204913" lvl="2" indent="-241300" defTabSz="1016000" eaLnBrk="1" hangingPunct="1">
              <a:lnSpc>
                <a:spcPct val="90000"/>
              </a:lnSpc>
            </a:pPr>
            <a:r>
              <a:rPr lang="en-US" sz="1600" b="1" dirty="0">
                <a:latin typeface="Arial" charset="0"/>
                <a:ea typeface="ＭＳ Ｐゴシック" charset="0"/>
              </a:rPr>
              <a:t>Two-fold degenerate (1</a:t>
            </a:r>
            <a:r>
              <a:rPr lang="en-US" sz="1600" b="1" baseline="30000" dirty="0">
                <a:latin typeface="Arial" charset="0"/>
                <a:ea typeface="ＭＳ Ｐゴシック" charset="0"/>
              </a:rPr>
              <a:t>st</a:t>
            </a:r>
            <a:r>
              <a:rPr lang="en-US" sz="1600" b="1" dirty="0">
                <a:latin typeface="Arial" charset="0"/>
                <a:ea typeface="ＭＳ Ｐゴシック" charset="0"/>
              </a:rPr>
              <a:t> position): both nonsynonymous and synonymous substitutions</a:t>
            </a:r>
          </a:p>
          <a:p>
            <a:pPr marL="1204913" lvl="2" indent="-241300" defTabSz="1016000" eaLnBrk="1" hangingPunct="1">
              <a:lnSpc>
                <a:spcPct val="90000"/>
              </a:lnSpc>
            </a:pPr>
            <a:r>
              <a:rPr lang="en-US" sz="1600" b="1" dirty="0">
                <a:latin typeface="Arial" charset="0"/>
                <a:ea typeface="ＭＳ Ｐゴシック" charset="0"/>
              </a:rPr>
              <a:t>Four-fold (3</a:t>
            </a:r>
            <a:r>
              <a:rPr lang="en-US" sz="1600" b="1" baseline="30000" dirty="0">
                <a:latin typeface="Arial" charset="0"/>
                <a:ea typeface="ＭＳ Ｐゴシック" charset="0"/>
              </a:rPr>
              <a:t>rd</a:t>
            </a:r>
            <a:r>
              <a:rPr lang="en-US" sz="1600" b="1" dirty="0">
                <a:latin typeface="Arial" charset="0"/>
                <a:ea typeface="ＭＳ Ｐゴシック" charset="0"/>
              </a:rPr>
              <a:t> position): all synonymous</a:t>
            </a:r>
          </a:p>
          <a:p>
            <a:pPr marL="361950" indent="-361950" defTabSz="1016000" eaLnBrk="1" hangingPunct="1">
              <a:lnSpc>
                <a:spcPct val="90000"/>
              </a:lnSpc>
            </a:pPr>
            <a:r>
              <a:rPr lang="en-US" sz="24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Selection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700" b="1" dirty="0">
                <a:latin typeface="Arial" charset="0"/>
                <a:ea typeface="ＭＳ Ｐゴシック" charset="0"/>
              </a:rPr>
              <a:t>Non-neutral marker</a:t>
            </a:r>
          </a:p>
          <a:p>
            <a:pPr marL="1204913" lvl="2" indent="-241300" defTabSz="1016000" eaLnBrk="1" hangingPunct="1">
              <a:lnSpc>
                <a:spcPct val="90000"/>
              </a:lnSpc>
            </a:pPr>
            <a:r>
              <a:rPr lang="en-US" sz="1500" b="1" dirty="0" err="1">
                <a:latin typeface="Arial" charset="0"/>
                <a:ea typeface="ＭＳ Ｐゴシック" charset="0"/>
              </a:rPr>
              <a:t>dN</a:t>
            </a:r>
            <a:r>
              <a:rPr lang="en-US" sz="1500" b="1" dirty="0">
                <a:latin typeface="Arial" charset="0"/>
                <a:ea typeface="ＭＳ Ｐゴシック" charset="0"/>
              </a:rPr>
              <a:t>/</a:t>
            </a:r>
            <a:r>
              <a:rPr lang="en-US" sz="1500" b="1" dirty="0" err="1">
                <a:latin typeface="Arial" charset="0"/>
                <a:ea typeface="ＭＳ Ｐゴシック" charset="0"/>
              </a:rPr>
              <a:t>dS</a:t>
            </a:r>
            <a:r>
              <a:rPr lang="en-US" sz="1500" b="1" dirty="0">
                <a:latin typeface="Arial" charset="0"/>
                <a:ea typeface="ＭＳ Ｐゴシック" charset="0"/>
              </a:rPr>
              <a:t> = </a:t>
            </a:r>
            <a:r>
              <a:rPr lang="en-US" sz="1500" b="1" dirty="0">
                <a:latin typeface="Symbol" charset="0"/>
                <a:ea typeface="ＭＳ Ｐゴシック" charset="0"/>
              </a:rPr>
              <a:t></a:t>
            </a:r>
          </a:p>
          <a:p>
            <a:pPr marL="1204913" lvl="2" indent="-241300" defTabSz="1016000" eaLnBrk="1" hangingPunct="1">
              <a:lnSpc>
                <a:spcPct val="90000"/>
              </a:lnSpc>
            </a:pPr>
            <a:r>
              <a:rPr lang="en-US" sz="1500" b="1" dirty="0">
                <a:latin typeface="Symbol" charset="0"/>
                <a:ea typeface="ＭＳ Ｐゴシック" charset="0"/>
              </a:rPr>
              <a:t></a:t>
            </a:r>
            <a:r>
              <a:rPr lang="en-US" sz="1500" b="1" dirty="0">
                <a:latin typeface="Arial" charset="0"/>
                <a:ea typeface="ＭＳ Ｐゴシック" charset="0"/>
              </a:rPr>
              <a:t>	Neutral evolution</a:t>
            </a:r>
            <a:r>
              <a:rPr lang="en-US" sz="1500" b="1" dirty="0">
                <a:latin typeface="Symbol" charset="0"/>
                <a:ea typeface="ＭＳ Ｐゴシック" charset="0"/>
              </a:rPr>
              <a:t>	</a:t>
            </a:r>
          </a:p>
          <a:p>
            <a:pPr marL="1204913" lvl="2" indent="-241300" defTabSz="1016000" eaLnBrk="1" hangingPunct="1">
              <a:lnSpc>
                <a:spcPct val="90000"/>
              </a:lnSpc>
            </a:pPr>
            <a:r>
              <a:rPr lang="en-US" sz="1500" b="1" dirty="0">
                <a:latin typeface="Symbol" charset="0"/>
                <a:ea typeface="ＭＳ Ｐゴシック" charset="0"/>
              </a:rPr>
              <a:t></a:t>
            </a:r>
            <a:r>
              <a:rPr lang="en-US" sz="1500" b="1" dirty="0">
                <a:latin typeface="Arial" charset="0"/>
                <a:ea typeface="ＭＳ Ｐゴシック" charset="0"/>
              </a:rPr>
              <a:t> &lt; 1	Purifying selection to maintain function</a:t>
            </a:r>
          </a:p>
          <a:p>
            <a:pPr marL="1204913" lvl="2" indent="-241300" defTabSz="1016000" eaLnBrk="1" hangingPunct="1">
              <a:lnSpc>
                <a:spcPct val="90000"/>
              </a:lnSpc>
            </a:pPr>
            <a:r>
              <a:rPr lang="en-US" sz="1500" b="1" dirty="0">
                <a:latin typeface="Symbol" charset="0"/>
                <a:ea typeface="ＭＳ Ｐゴシック" charset="0"/>
              </a:rPr>
              <a:t>	</a:t>
            </a:r>
            <a:r>
              <a:rPr lang="en-US" sz="1500" b="1" dirty="0">
                <a:latin typeface="Arial" charset="0"/>
                <a:ea typeface="ＭＳ Ｐゴシック" charset="0"/>
              </a:rPr>
              <a:t>Positive selection for adaptation</a:t>
            </a:r>
          </a:p>
          <a:p>
            <a:pPr marL="361950" indent="-361950" defTabSz="1016000" eaLnBrk="1" hangingPunct="1">
              <a:lnSpc>
                <a:spcPct val="90000"/>
              </a:lnSpc>
            </a:pPr>
            <a:r>
              <a:rPr lang="en-US" sz="24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Translation into amino acid residues to aid alignment</a:t>
            </a:r>
            <a:endParaRPr lang="en-US" sz="2400" b="1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600" b="1" dirty="0">
                <a:latin typeface="Arial" charset="0"/>
                <a:ea typeface="ＭＳ Ｐゴシック" charset="0"/>
              </a:rPr>
              <a:t>Ancient divergence events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600" b="1" dirty="0">
                <a:latin typeface="Arial" charset="0"/>
                <a:ea typeface="ＭＳ Ｐゴシック" charset="0"/>
              </a:rPr>
              <a:t>Rapidly mutating genomes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600" b="1" dirty="0">
                <a:latin typeface="Arial" charset="0"/>
                <a:ea typeface="ＭＳ Ｐゴシック" charset="0"/>
              </a:rPr>
              <a:t>Detection of selection in candidate marker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600" b="1" dirty="0">
                <a:latin typeface="Arial" charset="0"/>
                <a:ea typeface="ＭＳ Ｐゴシック" charset="0"/>
              </a:rPr>
              <a:t>Identification of conserved motifs</a:t>
            </a:r>
            <a:endParaRPr lang="en-US" sz="1600" dirty="0">
              <a:latin typeface="Arial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sz="3100">
                <a:latin typeface="Arial" charset="0"/>
                <a:ea typeface="ＭＳ Ｐゴシック" charset="0"/>
                <a:cs typeface="ＭＳ Ｐゴシック" charset="0"/>
              </a:rPr>
              <a:t>Alignment 5:  Recombination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066800"/>
            <a:ext cx="8801100" cy="5410200"/>
          </a:xfrm>
        </p:spPr>
        <p:txBody>
          <a:bodyPr/>
          <a:lstStyle/>
          <a:p>
            <a:pPr marL="0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  <a:cs typeface="ＭＳ Ｐゴシック" charset="0"/>
              </a:rPr>
              <a:t>	Forms of Recombination During Chromosomal Pairing (Eukaryotes) </a:t>
            </a:r>
          </a:p>
          <a:p>
            <a:pPr marL="482600" lvl="1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Conventional reciprocal exchange</a:t>
            </a:r>
          </a:p>
          <a:p>
            <a:pPr marL="882650" lvl="2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	Allelic between sister chromatids</a:t>
            </a:r>
          </a:p>
          <a:p>
            <a:pPr marL="482600" lvl="1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Gene conversion (nonreciprocal exchange)</a:t>
            </a:r>
          </a:p>
          <a:p>
            <a:pPr marL="882650" lvl="2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	Donor and recipient</a:t>
            </a:r>
          </a:p>
          <a:p>
            <a:pPr marL="882650" lvl="2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	Allelic (between sister chromatids)</a:t>
            </a:r>
          </a:p>
          <a:p>
            <a:pPr marL="882650" lvl="2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	Non-allelic (between </a:t>
            </a:r>
            <a:r>
              <a:rPr lang="en-US" sz="1400" dirty="0" err="1">
                <a:latin typeface="Arial" charset="0"/>
                <a:ea typeface="ＭＳ Ｐゴシック" charset="0"/>
              </a:rPr>
              <a:t>paralogous</a:t>
            </a:r>
            <a:r>
              <a:rPr lang="en-US" sz="1400" dirty="0">
                <a:latin typeface="Arial" charset="0"/>
                <a:ea typeface="ＭＳ Ｐゴシック" charset="0"/>
              </a:rPr>
              <a:t> regions)</a:t>
            </a:r>
          </a:p>
          <a:p>
            <a:pPr marL="882650" lvl="2" indent="0" defTabSz="1016000" eaLnBrk="1" hangingPunct="1">
              <a:lnSpc>
                <a:spcPct val="90000"/>
              </a:lnSpc>
              <a:buFontTx/>
              <a:buNone/>
              <a:defRPr/>
            </a:pPr>
            <a:endParaRPr lang="en-US" sz="1400" dirty="0">
              <a:latin typeface="Arial" charset="0"/>
              <a:ea typeface="ＭＳ Ｐゴシック" charset="0"/>
            </a:endParaRPr>
          </a:p>
          <a:p>
            <a:pPr marL="82550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Forms of Recombination (Pathogens)/Horizontal gene transfer</a:t>
            </a:r>
          </a:p>
          <a:p>
            <a:pPr marL="482600" lvl="1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Viruses (replication cycle in cells multiply infected with different strains) </a:t>
            </a:r>
          </a:p>
          <a:p>
            <a:pPr marL="482600" lvl="1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Bacteria (transformation, transduction, conjugation)</a:t>
            </a:r>
          </a:p>
          <a:p>
            <a:pPr marL="0" indent="0" defTabSz="1016000" eaLnBrk="1" hangingPunct="1">
              <a:lnSpc>
                <a:spcPct val="90000"/>
              </a:lnSpc>
              <a:buFontTx/>
              <a:buNone/>
              <a:defRPr/>
            </a:pPr>
            <a:endParaRPr lang="en-US" sz="1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  <a:cs typeface="ＭＳ Ｐゴシック" charset="0"/>
              </a:rPr>
              <a:t>	Detection of Recombination in the Alignment (Host &amp; Pathogens)</a:t>
            </a:r>
          </a:p>
          <a:p>
            <a:pPr marL="482600" lvl="1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Motif: Stretch of contiguous sites within alignment</a:t>
            </a:r>
          </a:p>
          <a:p>
            <a:pPr marL="482600" lvl="1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Programs to detect recombination motifs</a:t>
            </a:r>
          </a:p>
          <a:p>
            <a:pPr marL="482600" lvl="1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RDP4, Martin et al 2015 (</a:t>
            </a:r>
            <a:r>
              <a:rPr lang="en-US" sz="1400" dirty="0">
                <a:latin typeface="Arial" charset="0"/>
                <a:ea typeface="ＭＳ Ｐゴシック" charset="0"/>
                <a:hlinkClick r:id="rId3"/>
              </a:rPr>
              <a:t>http://web.cbio.uct.ac.za/~darren/rdp.html</a:t>
            </a:r>
            <a:r>
              <a:rPr lang="en-US" sz="1400" dirty="0">
                <a:latin typeface="Arial" charset="0"/>
                <a:ea typeface="ＭＳ Ｐゴシック" charset="0"/>
              </a:rPr>
              <a:t>)</a:t>
            </a:r>
          </a:p>
          <a:p>
            <a:pPr marL="482600" lvl="1" indent="0" defTabSz="1016000" eaLnBrk="1" hangingPunct="1">
              <a:lnSpc>
                <a:spcPct val="90000"/>
              </a:lnSpc>
              <a:buFontTx/>
              <a:buNone/>
              <a:defRPr/>
            </a:pPr>
            <a:endParaRPr lang="en-US" sz="1400" dirty="0">
              <a:latin typeface="Arial" charset="0"/>
              <a:ea typeface="ＭＳ Ｐゴシック" charset="0"/>
            </a:endParaRPr>
          </a:p>
          <a:p>
            <a:pPr marL="82550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List of other recombination detection programs </a:t>
            </a:r>
          </a:p>
          <a:p>
            <a:pPr marL="989012" lvl="2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http://</a:t>
            </a:r>
            <a:r>
              <a:rPr lang="en-US" sz="1400" dirty="0" err="1">
                <a:latin typeface="Arial" charset="0"/>
                <a:ea typeface="ＭＳ Ｐゴシック" charset="0"/>
              </a:rPr>
              <a:t>bioinf.man.ac.uk</a:t>
            </a:r>
            <a:r>
              <a:rPr lang="en-US" sz="1400" dirty="0">
                <a:latin typeface="Arial" charset="0"/>
                <a:ea typeface="ＭＳ Ｐゴシック" charset="0"/>
              </a:rPr>
              <a:t>/</a:t>
            </a:r>
            <a:r>
              <a:rPr lang="en-US" sz="1400" dirty="0" err="1">
                <a:latin typeface="Arial" charset="0"/>
                <a:ea typeface="ＭＳ Ｐゴシック" charset="0"/>
              </a:rPr>
              <a:t>robertson</a:t>
            </a:r>
            <a:r>
              <a:rPr lang="en-US" sz="1400" dirty="0">
                <a:latin typeface="Arial" charset="0"/>
                <a:ea typeface="ＭＳ Ｐゴシック" charset="0"/>
              </a:rPr>
              <a:t>/recombination/</a:t>
            </a:r>
            <a:r>
              <a:rPr lang="en-US" sz="1400" dirty="0" err="1">
                <a:latin typeface="Arial" charset="0"/>
                <a:ea typeface="ＭＳ Ｐゴシック" charset="0"/>
              </a:rPr>
              <a:t>programs.shtml</a:t>
            </a:r>
            <a:endParaRPr lang="en-US" sz="1400" dirty="0">
              <a:latin typeface="Arial" charset="0"/>
              <a:ea typeface="ＭＳ Ｐゴシック" charset="0"/>
            </a:endParaRPr>
          </a:p>
          <a:p>
            <a:pPr marL="82550" indent="0" defTabSz="1016000" eaLnBrk="1" hangingPunct="1">
              <a:lnSpc>
                <a:spcPct val="90000"/>
              </a:lnSpc>
              <a:buFontTx/>
              <a:buNone/>
              <a:defRPr/>
            </a:pPr>
            <a:endParaRPr lang="en-US" sz="1400" dirty="0">
              <a:latin typeface="Arial" charset="0"/>
              <a:ea typeface="ＭＳ Ｐゴシック" charset="0"/>
            </a:endParaRPr>
          </a:p>
          <a:p>
            <a:pPr marL="82550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Phylogenetic approach with multiple sequences</a:t>
            </a:r>
          </a:p>
          <a:p>
            <a:pPr marL="482600" lvl="1" indent="0" defTabSz="1016000" eaLnBrk="1" hangingPunct="1">
              <a:lnSpc>
                <a:spcPct val="90000"/>
              </a:lnSpc>
              <a:buFontTx/>
              <a:buNone/>
              <a:defRPr/>
            </a:pPr>
            <a:r>
              <a:rPr lang="en-US" sz="1400" dirty="0">
                <a:latin typeface="Arial" charset="0"/>
                <a:ea typeface="ＭＳ Ｐゴシック" charset="0"/>
              </a:rPr>
              <a:t>		Analyses of genes, partitioned chromosome region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" y="2209800"/>
            <a:ext cx="9077325" cy="392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8" name="TextBox 3"/>
          <p:cNvSpPr txBox="1">
            <a:spLocks noChangeArrowheads="1"/>
          </p:cNvSpPr>
          <p:nvPr/>
        </p:nvSpPr>
        <p:spPr bwMode="auto">
          <a:xfrm>
            <a:off x="12700" y="1143000"/>
            <a:ext cx="91313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SIV/HIV alignment gp120:  Hypervariable regions with excessive rates of insertion/deletion</a:t>
            </a:r>
          </a:p>
          <a:p>
            <a:r>
              <a:rPr lang="en-US" sz="1600"/>
              <a:t>					</a:t>
            </a:r>
          </a:p>
        </p:txBody>
      </p:sp>
      <p:sp>
        <p:nvSpPr>
          <p:cNvPr id="45059" name="Rectangle 4"/>
          <p:cNvSpPr>
            <a:spLocks noChangeArrowheads="1"/>
          </p:cNvSpPr>
          <p:nvPr/>
        </p:nvSpPr>
        <p:spPr bwMode="auto">
          <a:xfrm>
            <a:off x="0" y="6248400"/>
            <a:ext cx="108204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000"/>
              <a:t>Phylogeny-Aware Gap Placement Prevents Errors in Sequence Alignment and Evolutionary Analysis Ari Löytynoja, et al. Science 320, 1632 (2008)</a:t>
            </a:r>
          </a:p>
        </p:txBody>
      </p:sp>
      <p:sp>
        <p:nvSpPr>
          <p:cNvPr id="45060" name="TextBox 6"/>
          <p:cNvSpPr txBox="1">
            <a:spLocks noChangeArrowheads="1"/>
          </p:cNvSpPr>
          <p:nvPr/>
        </p:nvSpPr>
        <p:spPr bwMode="auto">
          <a:xfrm>
            <a:off x="708025" y="585788"/>
            <a:ext cx="45434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Alignment 6: Insertion/Deletions</a:t>
            </a:r>
          </a:p>
        </p:txBody>
      </p:sp>
      <p:sp>
        <p:nvSpPr>
          <p:cNvPr id="45061" name="TextBox 1"/>
          <p:cNvSpPr txBox="1">
            <a:spLocks noChangeArrowheads="1"/>
          </p:cNvSpPr>
          <p:nvPr/>
        </p:nvSpPr>
        <p:spPr bwMode="auto">
          <a:xfrm>
            <a:off x="685800" y="1752600"/>
            <a:ext cx="22209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Clustal Omega</a:t>
            </a:r>
          </a:p>
        </p:txBody>
      </p:sp>
      <p:sp>
        <p:nvSpPr>
          <p:cNvPr id="45062" name="TextBox 3"/>
          <p:cNvSpPr txBox="1">
            <a:spLocks noChangeArrowheads="1"/>
          </p:cNvSpPr>
          <p:nvPr/>
        </p:nvSpPr>
        <p:spPr bwMode="auto">
          <a:xfrm>
            <a:off x="5729288" y="1905000"/>
            <a:ext cx="16129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PRANK+F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>
                <a:latin typeface="Arial" charset="0"/>
                <a:ea typeface="ＭＳ Ｐゴシック" charset="0"/>
                <a:cs typeface="ＭＳ Ｐゴシック" charset="0"/>
              </a:rPr>
              <a:t>Recombinant Strain in Canine Distemper Virus</a:t>
            </a:r>
            <a:br>
              <a:rPr lang="en-US" sz="2400">
                <a:latin typeface="Arial" charset="0"/>
                <a:ea typeface="ＭＳ Ｐゴシック" charset="0"/>
                <a:cs typeface="ＭＳ Ｐゴシック" charset="0"/>
              </a:rPr>
            </a:br>
            <a:endParaRPr lang="en-US" sz="240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47106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0" r="4120"/>
          <a:stretch>
            <a:fillRect/>
          </a:stretch>
        </p:blipFill>
        <p:spPr/>
      </p:pic>
      <p:sp>
        <p:nvSpPr>
          <p:cNvPr id="47107" name="Rectangle 6"/>
          <p:cNvSpPr>
            <a:spLocks noChangeArrowheads="1"/>
          </p:cNvSpPr>
          <p:nvPr/>
        </p:nvSpPr>
        <p:spPr bwMode="auto">
          <a:xfrm>
            <a:off x="4343400" y="6096000"/>
            <a:ext cx="45720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000"/>
              <a:t>Yuan C, Liu W, Wang Y, Hou J, Zhang L, Wang G (2017) Homologous recombination is a force in the evolution of canine distemper virus. PLoS ONE 12(4): e0175416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457200" y="210234"/>
            <a:ext cx="788352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000" b="1" dirty="0"/>
              <a:t>ALIGNMENT 7:	TRANSPOSABLE ELEMENTS IN SEQUENCE</a:t>
            </a:r>
          </a:p>
          <a:p>
            <a:pPr algn="ctr"/>
            <a:r>
              <a:rPr lang="en-US" sz="1600" b="1" dirty="0"/>
              <a:t>EXAMPLES FROM HUMAN GENOME</a:t>
            </a:r>
            <a:endParaRPr lang="en-US" sz="2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50513C-4BEA-004F-8481-D26F7168A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162" y="990600"/>
            <a:ext cx="8229600" cy="512978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7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33600"/>
            <a:ext cx="6413500" cy="402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78" name="TextBox 2"/>
          <p:cNvSpPr txBox="1">
            <a:spLocks noChangeArrowheads="1"/>
          </p:cNvSpPr>
          <p:nvPr/>
        </p:nvSpPr>
        <p:spPr bwMode="auto">
          <a:xfrm>
            <a:off x="2436813" y="755650"/>
            <a:ext cx="441007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SINE Retroelements in Felidae</a:t>
            </a:r>
          </a:p>
          <a:p>
            <a:endParaRPr lang="en-US"/>
          </a:p>
        </p:txBody>
      </p:sp>
      <p:pic>
        <p:nvPicPr>
          <p:cNvPr id="50179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6324600"/>
            <a:ext cx="252730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282575"/>
            <a:ext cx="7770813" cy="1141413"/>
          </a:xfrm>
        </p:spPr>
        <p:txBody>
          <a:bodyPr/>
          <a:lstStyle/>
          <a:p>
            <a:pPr eaLnBrk="1" hangingPunct="1"/>
            <a:r>
              <a:rPr lang="en-US" sz="3400">
                <a:latin typeface="Arial" charset="0"/>
                <a:ea typeface="ＭＳ Ｐゴシック" charset="0"/>
                <a:cs typeface="ＭＳ Ｐゴシック" charset="0"/>
              </a:rPr>
              <a:t>Introduction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5800" y="1295400"/>
            <a:ext cx="7770813" cy="5334000"/>
          </a:xfrm>
        </p:spPr>
        <p:txBody>
          <a:bodyPr/>
          <a:lstStyle/>
          <a:p>
            <a:pPr marL="361950" indent="-361950" defTabSz="1016000" eaLnBrk="1" hangingPunct="1">
              <a:lnSpc>
                <a:spcPct val="90000"/>
              </a:lnSpc>
            </a:pPr>
            <a:r>
              <a:rPr lang="en-US" sz="16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Purpose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Alignments are an essential, critical step before proceeding to population genetic or phylogenetic analyses with mitochondrial, plastid, or genomic sequence data</a:t>
            </a:r>
          </a:p>
          <a:p>
            <a:pPr marL="361950" indent="-361950" defTabSz="1016000" eaLnBrk="1" hangingPunct="1">
              <a:lnSpc>
                <a:spcPct val="90000"/>
              </a:lnSpc>
            </a:pPr>
            <a:r>
              <a:rPr lang="en-US" sz="16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What is an Alignment?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An alignment is a multiple sequence file of either nucleotide or amino acid residue data from a particular genomic region</a:t>
            </a:r>
            <a:r>
              <a:rPr lang="en-US" sz="1400" b="1" dirty="0">
                <a:solidFill>
                  <a:schemeClr val="accent2"/>
                </a:solidFill>
                <a:latin typeface="Arial" charset="0"/>
                <a:ea typeface="ＭＳ Ｐゴシック" charset="0"/>
              </a:rPr>
              <a:t>.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The alignment estimates identity by decent for each site within the sequence</a:t>
            </a:r>
            <a:r>
              <a:rPr lang="en-US" sz="1400" b="1" dirty="0">
                <a:solidFill>
                  <a:schemeClr val="accent2"/>
                </a:solidFill>
                <a:latin typeface="Arial" charset="0"/>
                <a:ea typeface="ＭＳ Ｐゴシック" charset="0"/>
              </a:rPr>
              <a:t>.</a:t>
            </a:r>
          </a:p>
          <a:p>
            <a:pPr marL="361950" indent="-361950" defTabSz="1016000" eaLnBrk="1" hangingPunct="1">
              <a:lnSpc>
                <a:spcPct val="90000"/>
              </a:lnSpc>
            </a:pPr>
            <a:r>
              <a:rPr lang="en-US" sz="16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What Type of Data?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Nucleotide or protein sequence.</a:t>
            </a:r>
          </a:p>
          <a:p>
            <a:pPr marL="361950" indent="-361950" defTabSz="1016000" eaLnBrk="1" hangingPunct="1">
              <a:lnSpc>
                <a:spcPct val="90000"/>
              </a:lnSpc>
            </a:pPr>
            <a:r>
              <a:rPr lang="en-US" sz="16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Type of Application?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Primer Design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Genome Mining Homology Searches for Marker Development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Population Structure and </a:t>
            </a:r>
            <a:r>
              <a:rPr lang="en-US" sz="1400" b="1" dirty="0" err="1">
                <a:latin typeface="Arial" charset="0"/>
                <a:ea typeface="ＭＳ Ｐゴシック" charset="0"/>
              </a:rPr>
              <a:t>Phylogeography</a:t>
            </a:r>
            <a:r>
              <a:rPr lang="en-US" sz="1400" b="1" dirty="0">
                <a:latin typeface="Arial" charset="0"/>
                <a:ea typeface="ＭＳ Ｐゴシック" charset="0"/>
              </a:rPr>
              <a:t> of a Species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Patterns of Speciation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Evolution of Gene Families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Identification of Gene Structure, Function and Evolution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Whole Genome Structure and Evolution 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r>
              <a:rPr lang="en-US" sz="1400" b="1" dirty="0">
                <a:latin typeface="Arial" charset="0"/>
                <a:ea typeface="ＭＳ Ｐゴシック" charset="0"/>
              </a:rPr>
              <a:t>Interpretation of functional variants &amp; ‘</a:t>
            </a:r>
            <a:r>
              <a:rPr lang="en-US" altLang="ja-JP" sz="1400" b="1" dirty="0">
                <a:latin typeface="Arial" charset="0"/>
                <a:ea typeface="ＭＳ Ｐゴシック" charset="0"/>
              </a:rPr>
              <a:t>omics</a:t>
            </a:r>
            <a:r>
              <a:rPr lang="en-US" sz="1400" b="1" dirty="0">
                <a:latin typeface="Arial" charset="0"/>
                <a:ea typeface="ＭＳ Ｐゴシック" charset="0"/>
              </a:rPr>
              <a:t>’</a:t>
            </a:r>
            <a:r>
              <a:rPr lang="en-US" altLang="ja-JP" sz="1400" b="1" dirty="0">
                <a:latin typeface="Arial" charset="0"/>
                <a:ea typeface="ＭＳ Ｐゴシック" charset="0"/>
              </a:rPr>
              <a:t>: Transcriptome, proteome, </a:t>
            </a:r>
            <a:r>
              <a:rPr lang="en-US" altLang="ja-JP" sz="1400" b="1" dirty="0" err="1">
                <a:latin typeface="Arial" charset="0"/>
                <a:ea typeface="ＭＳ Ｐゴシック" charset="0"/>
              </a:rPr>
              <a:t>resistome</a:t>
            </a:r>
            <a:r>
              <a:rPr lang="en-US" altLang="ja-JP" sz="1400" b="1" dirty="0">
                <a:latin typeface="Arial" charset="0"/>
                <a:ea typeface="ＭＳ Ｐゴシック" charset="0"/>
              </a:rPr>
              <a:t>, metabolome, </a:t>
            </a:r>
            <a:r>
              <a:rPr lang="en-US" altLang="ja-JP" sz="1400" b="1" dirty="0" err="1">
                <a:latin typeface="Arial" charset="0"/>
                <a:ea typeface="ＭＳ Ｐゴシック" charset="0"/>
              </a:rPr>
              <a:t>etc</a:t>
            </a:r>
            <a:r>
              <a:rPr lang="en-US" altLang="ja-JP" sz="1400" b="1" dirty="0">
                <a:latin typeface="Arial" charset="0"/>
                <a:ea typeface="ＭＳ Ｐゴシック" charset="0"/>
              </a:rPr>
              <a:t> </a:t>
            </a:r>
          </a:p>
          <a:p>
            <a:pPr marL="782638" lvl="1" indent="-300038" defTabSz="1016000" eaLnBrk="1" hangingPunct="1">
              <a:lnSpc>
                <a:spcPct val="90000"/>
              </a:lnSpc>
            </a:pPr>
            <a:endParaRPr lang="en-US" sz="1400" b="1" dirty="0">
              <a:latin typeface="Arial" charset="0"/>
              <a:ea typeface="ＭＳ Ｐゴシック" charset="0"/>
            </a:endParaRPr>
          </a:p>
          <a:p>
            <a:pPr marL="361950" indent="-361950" defTabSz="1016000" eaLnBrk="1" hangingPunct="1">
              <a:lnSpc>
                <a:spcPct val="90000"/>
              </a:lnSpc>
            </a:pPr>
            <a:r>
              <a:rPr lang="en-US" sz="1600" b="1" dirty="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Why Are Alignments So Important?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1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19200"/>
            <a:ext cx="7705725" cy="415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2" name="TextBox 2"/>
          <p:cNvSpPr txBox="1">
            <a:spLocks noChangeArrowheads="1"/>
          </p:cNvSpPr>
          <p:nvPr/>
        </p:nvSpPr>
        <p:spPr bwMode="auto">
          <a:xfrm>
            <a:off x="977900" y="806450"/>
            <a:ext cx="68913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Rare Excision of SINE element in Puma Genome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pPr eaLnBrk="1" hangingPunct="1"/>
            <a:r>
              <a:rPr lang="en-US" sz="2800">
                <a:latin typeface="Arial" charset="0"/>
                <a:ea typeface="ＭＳ Ｐゴシック" charset="0"/>
                <a:cs typeface="ＭＳ Ｐゴシック" charset="0"/>
              </a:rPr>
              <a:t>Translation Alignment</a:t>
            </a:r>
          </a:p>
        </p:txBody>
      </p:sp>
      <p:sp>
        <p:nvSpPr>
          <p:cNvPr id="54274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09600" y="1143000"/>
            <a:ext cx="7848600" cy="1828800"/>
          </a:xfrm>
        </p:spPr>
        <p:txBody>
          <a:bodyPr/>
          <a:lstStyle/>
          <a:p>
            <a:pPr eaLnBrk="1" hangingPunct="1"/>
            <a:r>
              <a:rPr lang="en-US" sz="1600" dirty="0">
                <a:latin typeface="Arial" charset="0"/>
                <a:ea typeface="ＭＳ Ｐゴシック" charset="0"/>
                <a:cs typeface="ＭＳ Ｐゴシック" charset="0"/>
              </a:rPr>
              <a:t>Translates nucleotide files into amino acids</a:t>
            </a:r>
          </a:p>
          <a:p>
            <a:pPr eaLnBrk="1" hangingPunct="1"/>
            <a:r>
              <a:rPr lang="en-US" sz="1600" dirty="0">
                <a:latin typeface="Arial" charset="0"/>
                <a:ea typeface="ＭＳ Ｐゴシック" charset="0"/>
                <a:cs typeface="ＭＳ Ｐゴシック" charset="0"/>
              </a:rPr>
              <a:t>Aligns amino acids</a:t>
            </a:r>
          </a:p>
          <a:p>
            <a:pPr eaLnBrk="1" hangingPunct="1"/>
            <a:r>
              <a:rPr lang="en-US" sz="1600" dirty="0">
                <a:latin typeface="Arial" charset="0"/>
                <a:ea typeface="ＭＳ Ｐゴシック" charset="0"/>
                <a:cs typeface="ＭＳ Ｐゴシック" charset="0"/>
              </a:rPr>
              <a:t>Translates back to original nucleotides using the scaffold of amino acid alignment.</a:t>
            </a:r>
          </a:p>
          <a:p>
            <a:pPr eaLnBrk="1" hangingPunct="1"/>
            <a:r>
              <a:rPr lang="en-US" sz="1600" dirty="0">
                <a:latin typeface="Arial" charset="0"/>
                <a:ea typeface="ＭＳ Ｐゴシック" charset="0"/>
                <a:cs typeface="ＭＳ Ｐゴシック" charset="0"/>
              </a:rPr>
              <a:t>Beware: For highly divergent sequences, indels can induce artificial codon disruptions and stop codons</a:t>
            </a:r>
          </a:p>
          <a:p>
            <a:pPr eaLnBrk="1" hangingPunct="1"/>
            <a:r>
              <a:rPr lang="en-US" sz="1600" dirty="0">
                <a:latin typeface="Arial" charset="0"/>
                <a:ea typeface="ＭＳ Ｐゴシック" charset="0"/>
                <a:cs typeface="ＭＳ Ｐゴシック" charset="0"/>
              </a:rPr>
              <a:t>Example: TRANSLATER X, REVTRANS</a:t>
            </a:r>
          </a:p>
        </p:txBody>
      </p:sp>
      <p:pic>
        <p:nvPicPr>
          <p:cNvPr id="54275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25" y="3124200"/>
            <a:ext cx="8931275" cy="364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113" y="762000"/>
            <a:ext cx="4803775" cy="4840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23850" y="246063"/>
            <a:ext cx="8509000" cy="307975"/>
          </a:xfrm>
          <a:noFill/>
        </p:spPr>
        <p:txBody>
          <a:bodyPr>
            <a:spAutoFit/>
          </a:bodyPr>
          <a:lstStyle/>
          <a:p>
            <a:pPr marL="0" indent="0" algn="ctr">
              <a:spcBef>
                <a:spcPct val="0"/>
              </a:spcBef>
              <a:buFontTx/>
              <a:buNone/>
            </a:pPr>
            <a:r>
              <a:rPr lang="en-US" sz="1400" b="1" dirty="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rPr>
              <a:t>Which Alignment is Best? 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04813" y="5748338"/>
            <a:ext cx="834707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>
              <a:defRPr/>
            </a:pPr>
            <a:r>
              <a:rPr lang="en-US" sz="1100"/>
              <a:t>Thompson JD, Linard B, Lecompte O, Poch O (2011) A Comprehensive Benchmark Study of Multiple Sequence Alignment Methods: Current Challenges and Future Perspectives. PLOS ONE 6(3): e18093. https://doi.org/10.1371/journal.pone.0018093</a:t>
            </a:r>
          </a:p>
          <a:p>
            <a:pPr eaLnBrk="1" hangingPunct="1">
              <a:defRPr/>
            </a:pPr>
            <a:r>
              <a:rPr lang="en-US" sz="1100">
                <a:hlinkClick r:id="rId3"/>
              </a:rPr>
              <a:t>http://journals.plos.org/plosone/article?id=10.1371/journal.pone.0018093</a:t>
            </a:r>
            <a:endParaRPr lang="en-US" sz="1100"/>
          </a:p>
        </p:txBody>
      </p:sp>
      <p:pic>
        <p:nvPicPr>
          <p:cNvPr id="60420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813" y="6151563"/>
            <a:ext cx="2205037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z="3400">
                <a:latin typeface="Arial" charset="0"/>
                <a:ea typeface="ＭＳ Ｐゴシック" charset="0"/>
                <a:cs typeface="ＭＳ Ｐゴシック" charset="0"/>
              </a:rPr>
              <a:t>Statistical Alignment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5800" y="1676400"/>
            <a:ext cx="7772400" cy="4648200"/>
          </a:xfrm>
        </p:spPr>
        <p:txBody>
          <a:bodyPr/>
          <a:lstStyle/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Important for full genome comparisons in whole genome sequencing projects where verification by eye not feasible.</a:t>
            </a:r>
          </a:p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Created to deal with ambiguities within alignment.</a:t>
            </a:r>
          </a:p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Jointly estimates alignment and phylogeny without potential bias of guide tree used in progessive alignments.</a:t>
            </a:r>
          </a:p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All possible alignments are considered</a:t>
            </a:r>
          </a:p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Bayesian framework to assess confidence using posterior probabilities</a:t>
            </a:r>
          </a:p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Recent 2017 study by Bugusz &amp; Whelan (Syst. Biol) indicates performances differ over divergence time.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z="3400">
                <a:latin typeface="Arial" charset="0"/>
                <a:ea typeface="ＭＳ Ｐゴシック" charset="0"/>
                <a:cs typeface="ＭＳ Ｐゴシック" charset="0"/>
              </a:rPr>
              <a:t>Statistical Alignment Programs</a:t>
            </a:r>
          </a:p>
        </p:txBody>
      </p:sp>
      <p:sp>
        <p:nvSpPr>
          <p:cNvPr id="5734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676400"/>
            <a:ext cx="8458200" cy="4495800"/>
          </a:xfrm>
        </p:spPr>
        <p:txBody>
          <a:bodyPr/>
          <a:lstStyle/>
          <a:p>
            <a:pPr eaLnBrk="1" hangingPunct="1"/>
            <a:endParaRPr lang="en-US" sz="2400">
              <a:latin typeface="Helvetica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sz="2400">
                <a:latin typeface="Helvetica" charset="0"/>
                <a:ea typeface="ＭＳ Ｐゴシック" charset="0"/>
                <a:cs typeface="ＭＳ Ｐゴシック" charset="0"/>
              </a:rPr>
              <a:t>BAli-Phy: Bayesian Alignment and Phylogeny Estimation</a:t>
            </a:r>
          </a:p>
          <a:p>
            <a:pPr eaLnBrk="1" hangingPunct="1"/>
            <a:r>
              <a:rPr lang="en-US" sz="2400">
                <a:latin typeface="Helvetica" charset="0"/>
                <a:ea typeface="ＭＳ Ｐゴシック" charset="0"/>
                <a:cs typeface="ＭＳ Ｐゴシック" charset="0"/>
              </a:rPr>
              <a:t>BEAST: Bayesian Evolutionary Analysis Sampling Trees</a:t>
            </a:r>
          </a:p>
          <a:p>
            <a:pPr eaLnBrk="1" hangingPunct="1"/>
            <a:r>
              <a:rPr lang="en-US" sz="2400">
                <a:latin typeface="Helvetica" charset="0"/>
                <a:ea typeface="ＭＳ Ｐゴシック" charset="0"/>
                <a:cs typeface="ＭＳ Ｐゴシック" charset="0"/>
              </a:rPr>
              <a:t>Alifritz: Simultaneous Statistical Multiple Alignment and Phylogeny Reconstruction</a:t>
            </a:r>
          </a:p>
          <a:p>
            <a:pPr eaLnBrk="1" hangingPunct="1"/>
            <a:r>
              <a:rPr lang="en-US" sz="2400">
                <a:latin typeface="Helvetica" charset="0"/>
                <a:ea typeface="ＭＳ Ｐゴシック" charset="0"/>
                <a:cs typeface="ＭＳ Ｐゴシック" charset="0"/>
              </a:rPr>
              <a:t>DART: DNA, Amino and RNA Tests</a:t>
            </a:r>
          </a:p>
          <a:p>
            <a:pPr eaLnBrk="1" hangingPunct="1"/>
            <a:r>
              <a:rPr lang="en-US" sz="2400">
                <a:latin typeface="Helvetica" charset="0"/>
                <a:ea typeface="ＭＳ Ｐゴシック" charset="0"/>
                <a:cs typeface="ＭＳ Ｐゴシック" charset="0"/>
              </a:rPr>
              <a:t>StatAlign</a:t>
            </a:r>
          </a:p>
          <a:p>
            <a:pPr eaLnBrk="1" hangingPunct="1"/>
            <a:r>
              <a:rPr lang="en-US" sz="2400">
                <a:latin typeface="Helvetica" charset="0"/>
                <a:ea typeface="ＭＳ Ｐゴシック" charset="0"/>
                <a:cs typeface="ＭＳ Ｐゴシック" charset="0"/>
              </a:rPr>
              <a:t>PRANK: Probabilistic Alignment Kit</a:t>
            </a:r>
          </a:p>
          <a:p>
            <a:pPr eaLnBrk="1" hangingPunct="1"/>
            <a:r>
              <a:rPr lang="en-US" sz="2400">
                <a:latin typeface="Arial" charset="0"/>
                <a:ea typeface="ＭＳ Ｐゴシック" charset="0"/>
                <a:cs typeface="ＭＳ Ｐゴシック" charset="0"/>
              </a:rPr>
              <a:t>PaHMM-Tree</a:t>
            </a:r>
          </a:p>
          <a:p>
            <a:pPr eaLnBrk="1" hangingPunct="1"/>
            <a:endParaRPr lang="en-US" sz="240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3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04800"/>
            <a:ext cx="6311900" cy="2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394" name="TextBox 2"/>
          <p:cNvSpPr txBox="1">
            <a:spLocks noChangeArrowheads="1"/>
          </p:cNvSpPr>
          <p:nvPr/>
        </p:nvSpPr>
        <p:spPr bwMode="auto">
          <a:xfrm>
            <a:off x="1066800" y="3124200"/>
            <a:ext cx="7620000" cy="206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Scaling to accommodate excessively large datasets:</a:t>
            </a:r>
          </a:p>
          <a:p>
            <a:r>
              <a:rPr lang="en-US" sz="1600"/>
              <a:t>	50,000-100,000 sequences</a:t>
            </a:r>
          </a:p>
          <a:p>
            <a:endParaRPr lang="en-US" sz="1600"/>
          </a:p>
          <a:p>
            <a:r>
              <a:rPr lang="en-US" sz="1600"/>
              <a:t>Programs such as PASTA, SATe-II, PHMM-Tree</a:t>
            </a:r>
          </a:p>
          <a:p>
            <a:endParaRPr lang="en-US" sz="1600"/>
          </a:p>
          <a:p>
            <a:r>
              <a:rPr lang="en-US" sz="1600"/>
              <a:t>Develop computational shortcuts</a:t>
            </a:r>
          </a:p>
          <a:p>
            <a:endParaRPr lang="en-US" sz="1600"/>
          </a:p>
          <a:p>
            <a:r>
              <a:rPr lang="en-US" sz="1600"/>
              <a:t>‘Evolutionary Aware’ constructing ‘correct’ Alignment and Tree Simultaneously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sz="3200">
                <a:latin typeface="Arial" charset="0"/>
                <a:ea typeface="ＭＳ Ｐゴシック" charset="0"/>
                <a:cs typeface="ＭＳ Ｐゴシック" charset="0"/>
              </a:rPr>
              <a:t>Post-Genomic Era: Issues in MSA Algorithms &amp; Benchmarking</a:t>
            </a:r>
          </a:p>
        </p:txBody>
      </p:sp>
      <p:sp>
        <p:nvSpPr>
          <p:cNvPr id="61442" name="Content Placeholder 2"/>
          <p:cNvSpPr>
            <a:spLocks noGrp="1"/>
          </p:cNvSpPr>
          <p:nvPr>
            <p:ph idx="1"/>
          </p:nvPr>
        </p:nvSpPr>
        <p:spPr>
          <a:xfrm>
            <a:off x="685800" y="1828800"/>
            <a:ext cx="7772400" cy="4114800"/>
          </a:xfrm>
        </p:spPr>
        <p:txBody>
          <a:bodyPr/>
          <a:lstStyle/>
          <a:p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Scalability to accommodate large numbers of sequence of genomes</a:t>
            </a:r>
          </a:p>
          <a:p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Unequal representation of taxa in genome databases (traditional model organisms)</a:t>
            </a:r>
          </a:p>
          <a:p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Increased complexity of protein data &amp; homology:  multi-domains, large natively disordered regions, splicing transcripts unique to each new organism added to databases.  While alignment programs might preferentially remove these regions, ignore vital functions of important motifs (signalling, post-translational modifications. </a:t>
            </a:r>
          </a:p>
          <a:p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Pipeline programs designed to automatically predict new genes error prone (accuracy &lt;50%)</a:t>
            </a:r>
          </a:p>
          <a:p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Next gen sequencing producing flood of short reads not properly filtered—noisy data clogging up genome datasets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88" y="2000250"/>
            <a:ext cx="7870825" cy="285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287338" y="871538"/>
            <a:ext cx="8704262" cy="112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3400"/>
              <a:t>COMPARATIVE GENOME SEQUENCING AND ALIGNMENT</a:t>
            </a:r>
          </a:p>
        </p:txBody>
      </p:sp>
      <p:sp>
        <p:nvSpPr>
          <p:cNvPr id="18435" name="Rectangle 4"/>
          <p:cNvSpPr>
            <a:spLocks noChangeArrowheads="1"/>
          </p:cNvSpPr>
          <p:nvPr/>
        </p:nvSpPr>
        <p:spPr bwMode="auto">
          <a:xfrm>
            <a:off x="5334000" y="6400800"/>
            <a:ext cx="3632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400"/>
              <a:t>MARGULIES AND BIRNEY NAT REV 2008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2433638"/>
            <a:ext cx="7770813" cy="1141412"/>
          </a:xfrm>
        </p:spPr>
        <p:txBody>
          <a:bodyPr/>
          <a:lstStyle/>
          <a:p>
            <a:pPr eaLnBrk="1" hangingPunct="1"/>
            <a:r>
              <a:rPr lang="en-US" sz="3400" b="1">
                <a:latin typeface="Arial" charset="0"/>
                <a:ea typeface="ＭＳ Ｐゴシック" charset="0"/>
                <a:cs typeface="ＭＳ Ｐゴシック" charset="0"/>
              </a:rPr>
              <a:t>Steps in Alignment Construction</a:t>
            </a:r>
            <a:endParaRPr lang="en-US" sz="340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z="3400">
                <a:latin typeface="Arial" charset="0"/>
                <a:ea typeface="ＭＳ Ｐゴシック" charset="0"/>
                <a:cs typeface="ＭＳ Ｐゴシック" charset="0"/>
              </a:rPr>
              <a:t>The Alignment Process Features-Progressive Alignment 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7388" y="1981200"/>
            <a:ext cx="7999412" cy="4876800"/>
          </a:xfrm>
        </p:spPr>
        <p:txBody>
          <a:bodyPr/>
          <a:lstStyle/>
          <a:p>
            <a:pPr marL="361950" indent="-361950" defTabSz="1016000" eaLnBrk="1" hangingPunct="1">
              <a:lnSpc>
                <a:spcPct val="90000"/>
              </a:lnSpc>
              <a:buFontTx/>
              <a:buNone/>
            </a:pPr>
            <a:r>
              <a:rPr lang="en-US" sz="28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Sub-segments (local alignment)</a:t>
            </a:r>
            <a:endParaRPr lang="en-US" sz="280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782638" lvl="1" indent="-300038" defTabSz="1016000" eaLnBrk="1" hangingPunct="1">
              <a:lnSpc>
                <a:spcPct val="90000"/>
              </a:lnSpc>
              <a:buFont typeface="Times" charset="0"/>
              <a:buChar char="•"/>
            </a:pPr>
            <a:r>
              <a:rPr lang="en-US" sz="2400">
                <a:latin typeface="Arial" charset="0"/>
                <a:ea typeface="ＭＳ Ｐゴシック" charset="0"/>
              </a:rPr>
              <a:t>Fragment of sequence</a:t>
            </a:r>
          </a:p>
          <a:p>
            <a:pPr marL="782638" lvl="1" indent="-300038" defTabSz="1016000" eaLnBrk="1" hangingPunct="1">
              <a:lnSpc>
                <a:spcPct val="90000"/>
              </a:lnSpc>
              <a:buFont typeface="Times" charset="0"/>
              <a:buChar char="•"/>
            </a:pPr>
            <a:r>
              <a:rPr lang="en-US" sz="2400">
                <a:latin typeface="Arial" charset="0"/>
                <a:ea typeface="ＭＳ Ｐゴシック" charset="0"/>
              </a:rPr>
              <a:t>Searching data base</a:t>
            </a:r>
          </a:p>
          <a:p>
            <a:pPr marL="782638" lvl="1" indent="-300038" defTabSz="1016000" eaLnBrk="1" hangingPunct="1">
              <a:lnSpc>
                <a:spcPct val="90000"/>
              </a:lnSpc>
              <a:buFont typeface="Times" charset="0"/>
              <a:buChar char="•"/>
            </a:pPr>
            <a:r>
              <a:rPr lang="en-US" sz="2400">
                <a:latin typeface="Arial" charset="0"/>
                <a:ea typeface="ＭＳ Ｐゴシック" charset="0"/>
              </a:rPr>
              <a:t>BLAST</a:t>
            </a:r>
          </a:p>
          <a:p>
            <a:pPr marL="361950" indent="-361950" defTabSz="1016000" eaLnBrk="1" hangingPunct="1">
              <a:lnSpc>
                <a:spcPct val="90000"/>
              </a:lnSpc>
              <a:buFont typeface="Wingdings" charset="0"/>
              <a:buChar char="q"/>
            </a:pPr>
            <a:endParaRPr lang="en-US" sz="280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361950" indent="-361950" defTabSz="1016000" eaLnBrk="1" hangingPunct="1">
              <a:lnSpc>
                <a:spcPct val="90000"/>
              </a:lnSpc>
              <a:buFontTx/>
              <a:buNone/>
            </a:pPr>
            <a:r>
              <a:rPr lang="en-US" sz="28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Global Alignment</a:t>
            </a:r>
            <a:endParaRPr lang="en-US" sz="200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782638" lvl="1" indent="-300038" defTabSz="1016000" eaLnBrk="1" hangingPunct="1">
              <a:lnSpc>
                <a:spcPct val="90000"/>
              </a:lnSpc>
              <a:buFont typeface="Times" charset="0"/>
              <a:buChar char="•"/>
            </a:pPr>
            <a:r>
              <a:rPr lang="en-US" sz="2400">
                <a:latin typeface="Arial" charset="0"/>
                <a:ea typeface="ＭＳ Ｐゴシック" charset="0"/>
              </a:rPr>
              <a:t>Entire sequence considered</a:t>
            </a:r>
          </a:p>
          <a:p>
            <a:pPr marL="782638" lvl="1" indent="-300038" defTabSz="1016000" eaLnBrk="1" hangingPunct="1">
              <a:lnSpc>
                <a:spcPct val="90000"/>
              </a:lnSpc>
              <a:buFont typeface="Times" charset="0"/>
              <a:buChar char="•"/>
            </a:pPr>
            <a:r>
              <a:rPr lang="en-US" sz="2400">
                <a:latin typeface="Arial" charset="0"/>
                <a:ea typeface="ＭＳ Ｐゴシック" charset="0"/>
              </a:rPr>
              <a:t>Phylogenetics</a:t>
            </a:r>
          </a:p>
          <a:p>
            <a:pPr marL="782638" lvl="1" indent="-300038" defTabSz="1016000" eaLnBrk="1" hangingPunct="1">
              <a:lnSpc>
                <a:spcPct val="90000"/>
              </a:lnSpc>
              <a:buFont typeface="Times" charset="0"/>
              <a:buChar char="•"/>
            </a:pPr>
            <a:r>
              <a:rPr lang="en-US" sz="2400">
                <a:latin typeface="Arial" charset="0"/>
                <a:ea typeface="ＭＳ Ｐゴシック" charset="0"/>
              </a:rPr>
              <a:t>Comparative Genomics</a:t>
            </a:r>
          </a:p>
          <a:p>
            <a:pPr marL="782638" lvl="1" indent="-300038" defTabSz="1016000" eaLnBrk="1" hangingPunct="1">
              <a:lnSpc>
                <a:spcPct val="90000"/>
              </a:lnSpc>
              <a:buFont typeface="Times" charset="0"/>
              <a:buChar char="•"/>
            </a:pPr>
            <a:endParaRPr lang="en-US" sz="2400">
              <a:latin typeface="Arial" charset="0"/>
              <a:ea typeface="ＭＳ Ｐゴシック" charset="0"/>
            </a:endParaRPr>
          </a:p>
          <a:p>
            <a:pPr marL="361950" indent="-361950" defTabSz="1016000" eaLnBrk="1" hangingPunct="1">
              <a:lnSpc>
                <a:spcPct val="90000"/>
              </a:lnSpc>
            </a:pPr>
            <a:endParaRPr lang="en-US" sz="240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z="3400">
                <a:latin typeface="Arial" charset="0"/>
                <a:ea typeface="ＭＳ Ｐゴシック" charset="0"/>
                <a:cs typeface="ＭＳ Ｐゴシック" charset="0"/>
              </a:rPr>
              <a:t>Minimizing the Differences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962150"/>
            <a:ext cx="3810000" cy="4116388"/>
          </a:xfrm>
        </p:spPr>
        <p:txBody>
          <a:bodyPr/>
          <a:lstStyle/>
          <a:p>
            <a:pPr eaLnBrk="1" hangingPunct="1"/>
            <a:r>
              <a:rPr lang="en-US" sz="20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What does it take to convert one sequence into another?</a:t>
            </a:r>
            <a:endParaRPr lang="en-US" sz="200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>
              <a:buFontTx/>
              <a:buNone/>
            </a:pPr>
            <a:endParaRPr lang="en-US" sz="200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>
              <a:buFont typeface="Times" charset="0"/>
              <a:buChar char="•"/>
            </a:pPr>
            <a:r>
              <a:rPr lang="en-US" sz="20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Computation of Cost</a:t>
            </a:r>
            <a:endParaRPr lang="en-US" sz="200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buFont typeface="Times" charset="0"/>
              <a:buChar char="•"/>
            </a:pPr>
            <a:r>
              <a:rPr lang="en-US" sz="2000">
                <a:latin typeface="Arial" charset="0"/>
                <a:ea typeface="ＭＳ Ｐゴシック" charset="0"/>
              </a:rPr>
              <a:t>Mismatch</a:t>
            </a:r>
          </a:p>
          <a:p>
            <a:pPr lvl="1" eaLnBrk="1" hangingPunct="1">
              <a:buFont typeface="Times" charset="0"/>
              <a:buChar char="•"/>
            </a:pPr>
            <a:r>
              <a:rPr lang="en-US" sz="2000">
                <a:latin typeface="Arial" charset="0"/>
                <a:ea typeface="ＭＳ Ｐゴシック" charset="0"/>
              </a:rPr>
              <a:t>Gaps</a:t>
            </a:r>
          </a:p>
        </p:txBody>
      </p: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3890963" y="-1184275"/>
            <a:ext cx="18415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endParaRPr lang="en-US" sz="3200">
              <a:solidFill>
                <a:srgbClr val="FFFF00"/>
              </a:solidFill>
            </a:endParaRPr>
          </a:p>
        </p:txBody>
      </p:sp>
      <p:graphicFrame>
        <p:nvGraphicFramePr>
          <p:cNvPr id="9273" name="Group 57"/>
          <p:cNvGraphicFramePr>
            <a:graphicFrameLocks noGrp="1"/>
          </p:cNvGraphicFramePr>
          <p:nvPr/>
        </p:nvGraphicFramePr>
        <p:xfrm>
          <a:off x="3835400" y="1962150"/>
          <a:ext cx="4872038" cy="3913189"/>
        </p:xfrm>
        <a:graphic>
          <a:graphicData uri="http://schemas.openxmlformats.org/drawingml/2006/table">
            <a:tbl>
              <a:tblPr/>
              <a:tblGrid>
                <a:gridCol w="81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43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12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2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46113"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-105" charset="0"/>
                        <a:ea typeface="ＭＳ Ｐゴシック" pitchFamily="-105" charset="-128"/>
                        <a:cs typeface="ＭＳ Ｐゴシック" pitchFamily="-105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-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6113"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-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6113"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4525"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4212"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6113"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160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-105" charset="0"/>
                          <a:ea typeface="ＭＳ Ｐゴシック" pitchFamily="-105" charset="-128"/>
                          <a:cs typeface="ＭＳ Ｐゴシック" pitchFamily="-105" charset="-128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Cost for Mutation: Amino Acid Residues</a:t>
            </a:r>
          </a:p>
        </p:txBody>
      </p:sp>
      <p:pic>
        <p:nvPicPr>
          <p:cNvPr id="27650" name="Content Placeholder 7" descr="Screen Shot 2017-05-24 at 11.00.52 A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9441" b="-59441"/>
          <a:stretch>
            <a:fillRect/>
          </a:stretch>
        </p:blipFill>
        <p:spPr>
          <a:xfrm>
            <a:off x="4191000" y="1371600"/>
            <a:ext cx="4953000" cy="5349875"/>
          </a:xfrm>
        </p:spPr>
      </p:pic>
      <p:sp>
        <p:nvSpPr>
          <p:cNvPr id="27651" name="Rectangle 4"/>
          <p:cNvSpPr>
            <a:spLocks noChangeArrowheads="1"/>
          </p:cNvSpPr>
          <p:nvPr/>
        </p:nvSpPr>
        <p:spPr bwMode="auto">
          <a:xfrm>
            <a:off x="3890963" y="-1184275"/>
            <a:ext cx="18415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endParaRPr lang="en-US" sz="3200">
              <a:solidFill>
                <a:srgbClr val="FFFF00"/>
              </a:solidFill>
            </a:endParaRPr>
          </a:p>
        </p:txBody>
      </p:sp>
      <p:sp>
        <p:nvSpPr>
          <p:cNvPr id="27652" name="Content Placeholder 6"/>
          <p:cNvSpPr>
            <a:spLocks noGrp="1"/>
          </p:cNvSpPr>
          <p:nvPr>
            <p:ph sz="half" idx="1"/>
          </p:nvPr>
        </p:nvSpPr>
        <p:spPr>
          <a:xfrm>
            <a:off x="152400" y="1676400"/>
            <a:ext cx="4114800" cy="4724400"/>
          </a:xfrm>
        </p:spPr>
        <p:txBody>
          <a:bodyPr/>
          <a:lstStyle/>
          <a:p>
            <a:r>
              <a:rPr lang="en-US" sz="1200">
                <a:latin typeface="Arial" charset="0"/>
                <a:ea typeface="ＭＳ Ｐゴシック" charset="0"/>
                <a:cs typeface="ＭＳ Ｐゴシック" charset="0"/>
              </a:rPr>
              <a:t>How to estimate probability of one amino acid mutating into another.</a:t>
            </a:r>
          </a:p>
          <a:p>
            <a:r>
              <a:rPr lang="en-US" sz="1200">
                <a:latin typeface="Arial" charset="0"/>
                <a:ea typeface="ＭＳ Ｐゴシック" charset="0"/>
                <a:cs typeface="ＭＳ Ｐゴシック" charset="0"/>
              </a:rPr>
              <a:t>Empirical Data Models</a:t>
            </a:r>
          </a:p>
          <a:p>
            <a:r>
              <a:rPr lang="en-US" sz="1200">
                <a:latin typeface="Arial" charset="0"/>
                <a:ea typeface="ＭＳ Ｐゴシック" charset="0"/>
                <a:cs typeface="ＭＳ Ｐゴシック" charset="0"/>
              </a:rPr>
              <a:t>Models such as PAM-HOFF, JTT, WAG commonly used for nuclear proteins.</a:t>
            </a:r>
          </a:p>
          <a:p>
            <a:r>
              <a:rPr lang="en-US" sz="1200">
                <a:latin typeface="Arial" charset="0"/>
                <a:ea typeface="ＭＳ Ｐゴシック" charset="0"/>
                <a:cs typeface="ＭＳ Ｐゴシック" charset="0"/>
              </a:rPr>
              <a:t>Organelle specific matrices:</a:t>
            </a:r>
          </a:p>
          <a:p>
            <a:pPr lvl="1"/>
            <a:r>
              <a:rPr lang="en-US" sz="1200">
                <a:latin typeface="Arial" charset="0"/>
                <a:ea typeface="ＭＳ Ｐゴシック" charset="0"/>
              </a:rPr>
              <a:t>MtREV</a:t>
            </a:r>
          </a:p>
          <a:p>
            <a:pPr lvl="1"/>
            <a:r>
              <a:rPr lang="en-US" sz="1200">
                <a:latin typeface="Arial" charset="0"/>
                <a:ea typeface="ＭＳ Ｐゴシック" charset="0"/>
              </a:rPr>
              <a:t>cpREV10, cpREV64</a:t>
            </a:r>
          </a:p>
          <a:p>
            <a:r>
              <a:rPr lang="en-US" sz="1200">
                <a:latin typeface="Arial" charset="0"/>
                <a:ea typeface="ＭＳ Ｐゴシック" charset="0"/>
                <a:cs typeface="ＭＳ Ｐゴシック" charset="0"/>
              </a:rPr>
              <a:t>Pathogens</a:t>
            </a:r>
          </a:p>
          <a:p>
            <a:pPr lvl="1"/>
            <a:r>
              <a:rPr lang="en-US" sz="1200">
                <a:latin typeface="Arial" charset="0"/>
                <a:ea typeface="ＭＳ Ｐゴシック" charset="0"/>
              </a:rPr>
              <a:t>FLU  Influenza</a:t>
            </a:r>
          </a:p>
          <a:p>
            <a:r>
              <a:rPr lang="en-US" sz="1200">
                <a:latin typeface="Arial" charset="0"/>
                <a:ea typeface="ＭＳ Ｐゴシック" charset="0"/>
                <a:cs typeface="ＭＳ Ｐゴシック" charset="0"/>
              </a:rPr>
              <a:t>New advances are developing approaches that are scalable to deal with excessively large scale studies of protein families</a:t>
            </a:r>
          </a:p>
          <a:p>
            <a:r>
              <a:rPr lang="en-US" sz="1200">
                <a:latin typeface="Arial" charset="0"/>
                <a:ea typeface="ＭＳ Ｐゴシック" charset="0"/>
                <a:cs typeface="ＭＳ Ｐゴシック" charset="0"/>
              </a:rPr>
              <a:t>Assumptions in constructing alignment minimize cost to preserve physical and chemical properties</a:t>
            </a:r>
          </a:p>
          <a:p>
            <a:r>
              <a:rPr lang="en-US" sz="1200">
                <a:latin typeface="Arial" charset="0"/>
                <a:ea typeface="ＭＳ Ｐゴシック" charset="0"/>
                <a:cs typeface="ＭＳ Ｐゴシック" charset="0"/>
              </a:rPr>
              <a:t>New algorithms are benchmarked against databases such as BAliBase composed reference data aligned with 3D structure.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pPr eaLnBrk="1" hangingPunct="1"/>
            <a:r>
              <a:rPr lang="en-US" sz="3400">
                <a:latin typeface="Arial" charset="0"/>
                <a:ea typeface="ＭＳ Ｐゴシック" charset="0"/>
                <a:cs typeface="ＭＳ Ｐゴシック" charset="0"/>
              </a:rPr>
              <a:t>Multiple Alignment 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371600"/>
            <a:ext cx="9144000" cy="5029200"/>
          </a:xfrm>
        </p:spPr>
        <p:txBody>
          <a:bodyPr/>
          <a:lstStyle/>
          <a:p>
            <a:pPr marL="361950" indent="-361950" defTabSz="1016000" eaLnBrk="1" hangingPunct="1"/>
            <a:r>
              <a:rPr lang="en-US" sz="25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Problem:  True simultaneous alignment would be multi-dimensional and prohibitively computer intensive</a:t>
            </a:r>
          </a:p>
          <a:p>
            <a:pPr marL="361950" indent="-361950" defTabSz="1016000" eaLnBrk="1" hangingPunct="1"/>
            <a:endParaRPr lang="en-US" sz="250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361950" indent="-361950" defTabSz="1016000" eaLnBrk="1" hangingPunct="1"/>
            <a:r>
              <a:rPr lang="en-US" sz="25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Strategy:</a:t>
            </a:r>
            <a:r>
              <a:rPr lang="en-US" sz="2500">
                <a:latin typeface="Arial" charset="0"/>
                <a:ea typeface="ＭＳ Ｐゴシック" charset="0"/>
                <a:cs typeface="ＭＳ Ｐゴシック" charset="0"/>
              </a:rPr>
              <a:t>  </a:t>
            </a:r>
          </a:p>
          <a:p>
            <a:pPr marL="782638" lvl="1" indent="-300038" defTabSz="1016000" eaLnBrk="1" hangingPunct="1"/>
            <a:r>
              <a:rPr lang="en-US" sz="2100">
                <a:latin typeface="Arial" charset="0"/>
                <a:ea typeface="ＭＳ Ｐゴシック" charset="0"/>
              </a:rPr>
              <a:t>Series of pairwise alignments combined into multiple alignments.</a:t>
            </a:r>
          </a:p>
          <a:p>
            <a:pPr marL="782638" lvl="1" indent="-300038" defTabSz="1016000" eaLnBrk="1" hangingPunct="1"/>
            <a:r>
              <a:rPr lang="en-US" sz="2100">
                <a:latin typeface="Arial" charset="0"/>
                <a:ea typeface="ＭＳ Ｐゴシック" charset="0"/>
              </a:rPr>
              <a:t>Guide trees constructed for intermediate levels of addition and tested.</a:t>
            </a:r>
          </a:p>
          <a:p>
            <a:pPr marL="782638" lvl="1" indent="-300038" defTabSz="1016000" eaLnBrk="1" hangingPunct="1"/>
            <a:r>
              <a:rPr lang="en-US" sz="2100">
                <a:latin typeface="Arial" charset="0"/>
                <a:ea typeface="ＭＳ Ｐゴシック" charset="0"/>
              </a:rPr>
              <a:t>Different alignment programs use different ways of creating the final multiple sequence file using both global and local methods</a:t>
            </a:r>
          </a:p>
          <a:p>
            <a:pPr marL="782638" lvl="1" indent="-300038" defTabSz="1016000" eaLnBrk="1" hangingPunct="1"/>
            <a:r>
              <a:rPr lang="en-US" sz="2100">
                <a:latin typeface="Arial" charset="0"/>
                <a:ea typeface="ＭＳ Ｐゴシック" charset="0"/>
              </a:rPr>
              <a:t>Traditional approach uses a progressive alignment based on evolutionary relationships of sequences</a:t>
            </a:r>
          </a:p>
          <a:p>
            <a:pPr marL="782638" lvl="1" indent="-300038" defTabSz="1016000" eaLnBrk="1" hangingPunct="1"/>
            <a:r>
              <a:rPr lang="en-US" sz="2100">
                <a:latin typeface="Arial" charset="0"/>
                <a:ea typeface="ＭＳ Ｐゴシック" charset="0"/>
              </a:rPr>
              <a:t>Iterative alignment methods (MCMC) that also include biological features to help align ( e.g. circular genomes)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400">
                <a:latin typeface="Arial" charset="0"/>
                <a:ea typeface="ＭＳ Ｐゴシック" charset="0"/>
                <a:cs typeface="ＭＳ Ｐゴシック" charset="0"/>
              </a:rPr>
              <a:t>Verification of Alignment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u="sng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Critical</a:t>
            </a:r>
            <a:r>
              <a:rPr lang="en-US" sz="24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 Assessment</a:t>
            </a:r>
            <a:endParaRPr lang="en-US" sz="240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000" i="1">
                <a:latin typeface="Arial" charset="0"/>
                <a:ea typeface="ＭＳ Ｐゴシック" charset="0"/>
              </a:rPr>
              <a:t>A priori</a:t>
            </a:r>
            <a:r>
              <a:rPr lang="en-US" sz="2000">
                <a:latin typeface="Arial" charset="0"/>
                <a:ea typeface="ＭＳ Ｐゴシック" charset="0"/>
              </a:rPr>
              <a:t> knowledge about marker can help but is not essential</a:t>
            </a:r>
          </a:p>
          <a:p>
            <a:pPr lvl="1" eaLnBrk="1" hangingPunct="1">
              <a:lnSpc>
                <a:spcPct val="90000"/>
              </a:lnSpc>
            </a:pPr>
            <a:r>
              <a:rPr lang="ja-JP" altLang="en-US" sz="2000">
                <a:latin typeface="Arial" charset="0"/>
                <a:ea typeface="ＭＳ Ｐゴシック" charset="0"/>
              </a:rPr>
              <a:t>“</a:t>
            </a:r>
            <a:r>
              <a:rPr lang="en-US" altLang="ja-JP" sz="2000">
                <a:latin typeface="Arial" charset="0"/>
                <a:ea typeface="ＭＳ Ｐゴシック" charset="0"/>
              </a:rPr>
              <a:t> by eye</a:t>
            </a:r>
            <a:r>
              <a:rPr lang="ja-JP" altLang="en-US" sz="2000">
                <a:latin typeface="Arial" charset="0"/>
                <a:ea typeface="ＭＳ Ｐゴシック" charset="0"/>
              </a:rPr>
              <a:t>”</a:t>
            </a:r>
            <a:endParaRPr lang="en-US" altLang="ja-JP" sz="2000">
              <a:latin typeface="Arial" charset="0"/>
              <a:ea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Check insertion/deletions</a:t>
            </a:r>
            <a:endParaRPr lang="en-US" sz="240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000">
                <a:latin typeface="Arial" charset="0"/>
                <a:ea typeface="ＭＳ Ｐゴシック" charset="0"/>
              </a:rPr>
              <a:t>Notorious problem motifs for alignment programs</a:t>
            </a:r>
          </a:p>
          <a:p>
            <a:pPr eaLnBrk="1" hangingPunct="1">
              <a:lnSpc>
                <a:spcPct val="90000"/>
              </a:lnSpc>
            </a:pPr>
            <a:r>
              <a:rPr lang="en-US" sz="24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Check divergent sequences</a:t>
            </a:r>
            <a:endParaRPr lang="en-US" sz="240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ja-JP" altLang="en-US" sz="2000">
                <a:latin typeface="Arial" charset="0"/>
                <a:ea typeface="ＭＳ Ｐゴシック" charset="0"/>
              </a:rPr>
              <a:t>“</a:t>
            </a:r>
            <a:r>
              <a:rPr lang="en-US" altLang="ja-JP" sz="2000">
                <a:latin typeface="Arial" charset="0"/>
                <a:ea typeface="ＭＳ Ｐゴシック" charset="0"/>
              </a:rPr>
              <a:t>Stochastic</a:t>
            </a:r>
            <a:r>
              <a:rPr lang="ja-JP" altLang="en-US" sz="2000">
                <a:latin typeface="Arial" charset="0"/>
                <a:ea typeface="ＭＳ Ｐゴシック" charset="0"/>
              </a:rPr>
              <a:t>”</a:t>
            </a:r>
            <a:r>
              <a:rPr lang="en-US" altLang="ja-JP" sz="2000">
                <a:latin typeface="Arial" charset="0"/>
                <a:ea typeface="ＭＳ Ｐゴシック" charset="0"/>
              </a:rPr>
              <a:t> alignment if sequences are too divergent</a:t>
            </a:r>
          </a:p>
          <a:p>
            <a:pPr eaLnBrk="1" hangingPunct="1">
              <a:lnSpc>
                <a:spcPct val="90000"/>
              </a:lnSpc>
            </a:pPr>
            <a:r>
              <a:rPr lang="en-US" sz="2400">
                <a:solidFill>
                  <a:schemeClr val="accent2"/>
                </a:solidFill>
                <a:latin typeface="Arial" charset="0"/>
                <a:ea typeface="ＭＳ Ｐゴシック" charset="0"/>
                <a:cs typeface="ＭＳ Ｐゴシック" charset="0"/>
              </a:rPr>
              <a:t>Check if known structures ignored</a:t>
            </a:r>
            <a:endParaRPr lang="en-US" sz="240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000">
                <a:latin typeface="Arial" charset="0"/>
                <a:ea typeface="ＭＳ Ｐゴシック" charset="0"/>
              </a:rPr>
              <a:t>Protein or RNA secondary structures</a:t>
            </a:r>
          </a:p>
          <a:p>
            <a:pPr eaLnBrk="1" hangingPunct="1">
              <a:lnSpc>
                <a:spcPct val="90000"/>
              </a:lnSpc>
            </a:pPr>
            <a:endParaRPr lang="en-US" sz="240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5" charset="0"/>
            <a:ea typeface="ＭＳ Ｐゴシック" pitchFamily="-105" charset="-128"/>
            <a:cs typeface="ＭＳ Ｐゴシック" pitchFamily="-105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3864</TotalTime>
  <Words>1092</Words>
  <Application>Microsoft Macintosh PowerPoint</Application>
  <PresentationFormat>On-screen Show (4:3)</PresentationFormat>
  <Paragraphs>244</Paragraphs>
  <Slides>26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ＭＳ Ｐゴシック</vt:lpstr>
      <vt:lpstr>Arial</vt:lpstr>
      <vt:lpstr>Helvetica</vt:lpstr>
      <vt:lpstr>Symbol</vt:lpstr>
      <vt:lpstr>Times</vt:lpstr>
      <vt:lpstr>Verdana</vt:lpstr>
      <vt:lpstr>Wingdings</vt:lpstr>
      <vt:lpstr>Blank Presentation</vt:lpstr>
      <vt:lpstr>Alignments: Purpose, Assessment and Application</vt:lpstr>
      <vt:lpstr>Introduction</vt:lpstr>
      <vt:lpstr>PowerPoint Presentation</vt:lpstr>
      <vt:lpstr>Steps in Alignment Construction</vt:lpstr>
      <vt:lpstr>The Alignment Process Features-Progressive Alignment </vt:lpstr>
      <vt:lpstr>Minimizing the Differences</vt:lpstr>
      <vt:lpstr>Cost for Mutation: Amino Acid Residues</vt:lpstr>
      <vt:lpstr>Multiple Alignment </vt:lpstr>
      <vt:lpstr>Verification of Alignment</vt:lpstr>
      <vt:lpstr>Phylogenetic Consequences of Alignment: Nucleotide Data</vt:lpstr>
      <vt:lpstr>Alignments 1: Transition:Transversion Bias</vt:lpstr>
      <vt:lpstr>Alignments 2: Among Site Rate Variation</vt:lpstr>
      <vt:lpstr>PowerPoint Presentation</vt:lpstr>
      <vt:lpstr>Alignment 4: Coding Regions</vt:lpstr>
      <vt:lpstr>Alignment 5:  Recombination</vt:lpstr>
      <vt:lpstr>PowerPoint Presentation</vt:lpstr>
      <vt:lpstr>Recombinant Strain in Canine Distemper Virus </vt:lpstr>
      <vt:lpstr>PowerPoint Presentation</vt:lpstr>
      <vt:lpstr>PowerPoint Presentation</vt:lpstr>
      <vt:lpstr>PowerPoint Presentation</vt:lpstr>
      <vt:lpstr>Translation Alignment</vt:lpstr>
      <vt:lpstr>PowerPoint Presentation</vt:lpstr>
      <vt:lpstr>Statistical Alignment</vt:lpstr>
      <vt:lpstr>Statistical Alignment Programs</vt:lpstr>
      <vt:lpstr>PowerPoint Presentation</vt:lpstr>
      <vt:lpstr>Post-Genomic Era: Issues in MSA Algorithms &amp; Benchmarking</vt:lpstr>
    </vt:vector>
  </TitlesOfParts>
  <Company>Office 2004 Test Drive User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Alignments: Purpose, Assessment and Application</dc:title>
  <dc:creator>Office 2004 Test Drive User</dc:creator>
  <cp:lastModifiedBy>Jill Slattery</cp:lastModifiedBy>
  <cp:revision>165</cp:revision>
  <dcterms:created xsi:type="dcterms:W3CDTF">2010-02-09T21:09:09Z</dcterms:created>
  <dcterms:modified xsi:type="dcterms:W3CDTF">2018-06-06T13:32:44Z</dcterms:modified>
</cp:coreProperties>
</file>

<file path=docProps/thumbnail.jpeg>
</file>